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9" r:id="rId2"/>
    <p:sldId id="313" r:id="rId3"/>
    <p:sldId id="333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14" r:id="rId21"/>
    <p:sldId id="306" r:id="rId22"/>
    <p:sldId id="312" r:id="rId23"/>
    <p:sldId id="261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03" r:id="rId34"/>
    <p:sldId id="335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3" r:id="rId43"/>
    <p:sldId id="342" r:id="rId44"/>
    <p:sldId id="344" r:id="rId45"/>
    <p:sldId id="345" r:id="rId46"/>
    <p:sldId id="346" r:id="rId47"/>
    <p:sldId id="353" r:id="rId48"/>
    <p:sldId id="354" r:id="rId49"/>
    <p:sldId id="355" r:id="rId50"/>
    <p:sldId id="356" r:id="rId51"/>
    <p:sldId id="357" r:id="rId52"/>
    <p:sldId id="358" r:id="rId53"/>
    <p:sldId id="35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9CC93D-E52E-4D84-901B-11D7331DD495}">
          <p14:sldIdLst>
            <p14:sldId id="259"/>
            <p14:sldId id="26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5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9486" autoAdjust="0"/>
  </p:normalViewPr>
  <p:slideViewPr>
    <p:cSldViewPr>
      <p:cViewPr varScale="1">
        <p:scale>
          <a:sx n="68" d="100"/>
          <a:sy n="68" d="100"/>
        </p:scale>
        <p:origin x="-131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AB3DF-8670-4B67-921B-D61D3D7654A4}" type="doc">
      <dgm:prSet loTypeId="urn:microsoft.com/office/officeart/2005/8/layout/cycle8" loCatId="cycle" qsTypeId="urn:microsoft.com/office/officeart/2005/8/quickstyle/simple3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F8E43E31-E101-486D-A78F-EB955D75322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cap="all" baseline="0" dirty="0" smtClean="0">
              <a:solidFill>
                <a:srgbClr val="C00000"/>
              </a:solidFill>
            </a:rPr>
            <a:t>Управление речью</a:t>
          </a:r>
          <a:r>
            <a:rPr lang="ru-RU" sz="1600" cap="all" baseline="0" dirty="0" smtClean="0">
              <a:solidFill>
                <a:srgbClr val="C00000"/>
              </a:solidFill>
            </a:rPr>
            <a:t> </a:t>
          </a:r>
          <a:endParaRPr lang="ru-RU" sz="1600" cap="all" baseline="0" dirty="0">
            <a:solidFill>
              <a:srgbClr val="C00000"/>
            </a:solidFill>
          </a:endParaRPr>
        </a:p>
      </dgm:t>
    </dgm:pt>
    <dgm:pt modelId="{D412AE86-AD88-4B41-9583-F98EF0E14059}" type="parTrans" cxnId="{D961A3BE-E717-4AB5-B2F7-20C6A885581F}">
      <dgm:prSet/>
      <dgm:spPr/>
      <dgm:t>
        <a:bodyPr/>
        <a:lstStyle/>
        <a:p>
          <a:endParaRPr lang="ru-RU"/>
        </a:p>
      </dgm:t>
    </dgm:pt>
    <dgm:pt modelId="{E01DB0A5-70F8-49C5-8345-9406871621E7}" type="sibTrans" cxnId="{D961A3BE-E717-4AB5-B2F7-20C6A885581F}">
      <dgm:prSet/>
      <dgm:spPr/>
      <dgm:t>
        <a:bodyPr/>
        <a:lstStyle/>
        <a:p>
          <a:endParaRPr lang="ru-RU"/>
        </a:p>
      </dgm:t>
    </dgm:pt>
    <dgm:pt modelId="{9C9C320A-B0D6-45DB-A6FB-8A6A92C9DB3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УПРАВЛЕНИЕ ПРОСТРАНСТВОМ</a:t>
          </a:r>
          <a:r>
            <a:rPr lang="ru-RU" dirty="0" smtClean="0">
              <a:solidFill>
                <a:srgbClr val="C00000"/>
              </a:solidFill>
            </a:rPr>
            <a:t> </a:t>
          </a:r>
          <a:endParaRPr lang="ru-RU" dirty="0">
            <a:solidFill>
              <a:srgbClr val="C00000"/>
            </a:solidFill>
          </a:endParaRPr>
        </a:p>
      </dgm:t>
    </dgm:pt>
    <dgm:pt modelId="{9F5278FB-560D-454F-BC3E-E5CA7F186A55}" type="parTrans" cxnId="{B38731C0-B8BC-4C2C-9B29-0E6E1980AA14}">
      <dgm:prSet/>
      <dgm:spPr/>
      <dgm:t>
        <a:bodyPr/>
        <a:lstStyle/>
        <a:p>
          <a:endParaRPr lang="ru-RU"/>
        </a:p>
      </dgm:t>
    </dgm:pt>
    <dgm:pt modelId="{113889B9-309F-47FF-A5EA-BD0B2F8F5E36}" type="sibTrans" cxnId="{B38731C0-B8BC-4C2C-9B29-0E6E1980AA14}">
      <dgm:prSet/>
      <dgm:spPr/>
      <dgm:t>
        <a:bodyPr/>
        <a:lstStyle/>
        <a:p>
          <a:endParaRPr lang="ru-RU"/>
        </a:p>
      </dgm:t>
    </dgm:pt>
    <dgm:pt modelId="{0DF17C69-2A21-4F94-886A-EEAF845C62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УПРАВЛЕНИЕ ЭМОЦИЕЙ</a:t>
          </a:r>
          <a:r>
            <a:rPr lang="ru-RU" sz="1600" dirty="0" smtClean="0">
              <a:solidFill>
                <a:srgbClr val="C00000"/>
              </a:solidFill>
            </a:rPr>
            <a:t>  </a:t>
          </a:r>
          <a:endParaRPr lang="ru-RU" sz="1600" dirty="0">
            <a:solidFill>
              <a:srgbClr val="C00000"/>
            </a:solidFill>
          </a:endParaRPr>
        </a:p>
      </dgm:t>
    </dgm:pt>
    <dgm:pt modelId="{D32CC327-37F2-4FD1-B40F-DC1446242A1E}" type="parTrans" cxnId="{2E0EEC17-644A-42EE-87C1-5FD26D82A711}">
      <dgm:prSet/>
      <dgm:spPr/>
      <dgm:t>
        <a:bodyPr/>
        <a:lstStyle/>
        <a:p>
          <a:endParaRPr lang="ru-RU"/>
        </a:p>
      </dgm:t>
    </dgm:pt>
    <dgm:pt modelId="{D0AF3F45-5A10-46FE-8E53-B1D9F976911B}" type="sibTrans" cxnId="{2E0EEC17-644A-42EE-87C1-5FD26D82A711}">
      <dgm:prSet/>
      <dgm:spPr/>
      <dgm:t>
        <a:bodyPr/>
        <a:lstStyle/>
        <a:p>
          <a:endParaRPr lang="ru-RU"/>
        </a:p>
      </dgm:t>
    </dgm:pt>
    <dgm:pt modelId="{4D013D6D-1227-460A-B833-9302B89EAF2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C00000"/>
              </a:solidFill>
            </a:rPr>
            <a:t>УПРАВЛЕНИЕ ВКЛЮЧЕННОСТЬЮ</a:t>
          </a:r>
          <a:endParaRPr lang="ru-RU" sz="1200" dirty="0">
            <a:solidFill>
              <a:srgbClr val="C00000"/>
            </a:solidFill>
          </a:endParaRPr>
        </a:p>
      </dgm:t>
    </dgm:pt>
    <dgm:pt modelId="{16BFB871-6011-4773-B398-5D44ECA95757}" type="parTrans" cxnId="{88C5FC03-1C63-4485-8D73-6A1E6B588D44}">
      <dgm:prSet/>
      <dgm:spPr/>
      <dgm:t>
        <a:bodyPr/>
        <a:lstStyle/>
        <a:p>
          <a:endParaRPr lang="ru-RU"/>
        </a:p>
      </dgm:t>
    </dgm:pt>
    <dgm:pt modelId="{96497ED1-77E5-4785-8778-585511C127AC}" type="sibTrans" cxnId="{88C5FC03-1C63-4485-8D73-6A1E6B588D44}">
      <dgm:prSet/>
      <dgm:spPr/>
      <dgm:t>
        <a:bodyPr/>
        <a:lstStyle/>
        <a:p>
          <a:endParaRPr lang="ru-RU"/>
        </a:p>
      </dgm:t>
    </dgm:pt>
    <dgm:pt modelId="{F6FADD55-D25E-43C5-B17F-4C863252D1D0}" type="pres">
      <dgm:prSet presAssocID="{581AB3DF-8670-4B67-921B-D61D3D7654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D4919-BBD9-4B33-BC19-2A108D8E9BD4}" type="pres">
      <dgm:prSet presAssocID="{581AB3DF-8670-4B67-921B-D61D3D7654A4}" presName="wedge1" presStyleLbl="node1" presStyleIdx="0" presStyleCnt="4"/>
      <dgm:spPr/>
      <dgm:t>
        <a:bodyPr/>
        <a:lstStyle/>
        <a:p>
          <a:endParaRPr lang="ru-RU"/>
        </a:p>
      </dgm:t>
    </dgm:pt>
    <dgm:pt modelId="{190309EC-2503-42FD-8E7A-547AF62FD92E}" type="pres">
      <dgm:prSet presAssocID="{581AB3DF-8670-4B67-921B-D61D3D7654A4}" presName="dummy1a" presStyleCnt="0"/>
      <dgm:spPr/>
    </dgm:pt>
    <dgm:pt modelId="{5381DA96-85AB-42D9-A1A8-CBDBB99D6DEE}" type="pres">
      <dgm:prSet presAssocID="{581AB3DF-8670-4B67-921B-D61D3D7654A4}" presName="dummy1b" presStyleCnt="0"/>
      <dgm:spPr/>
    </dgm:pt>
    <dgm:pt modelId="{838404E3-2007-48E6-BEBF-7FFEA37AA4BF}" type="pres">
      <dgm:prSet presAssocID="{581AB3DF-8670-4B67-921B-D61D3D7654A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30FD-40EF-4244-96F1-5F234458DD7A}" type="pres">
      <dgm:prSet presAssocID="{581AB3DF-8670-4B67-921B-D61D3D7654A4}" presName="wedge2" presStyleLbl="node1" presStyleIdx="1" presStyleCnt="4"/>
      <dgm:spPr/>
      <dgm:t>
        <a:bodyPr/>
        <a:lstStyle/>
        <a:p>
          <a:endParaRPr lang="ru-RU"/>
        </a:p>
      </dgm:t>
    </dgm:pt>
    <dgm:pt modelId="{CDF8C55C-49D0-4836-87AE-C2E077079B4B}" type="pres">
      <dgm:prSet presAssocID="{581AB3DF-8670-4B67-921B-D61D3D7654A4}" presName="dummy2a" presStyleCnt="0"/>
      <dgm:spPr/>
    </dgm:pt>
    <dgm:pt modelId="{3C467D08-7F00-40EB-87E9-84A89A809B5E}" type="pres">
      <dgm:prSet presAssocID="{581AB3DF-8670-4B67-921B-D61D3D7654A4}" presName="dummy2b" presStyleCnt="0"/>
      <dgm:spPr/>
    </dgm:pt>
    <dgm:pt modelId="{B0CF6F33-91BB-4D37-8D9E-1BA5EDFD70BE}" type="pres">
      <dgm:prSet presAssocID="{581AB3DF-8670-4B67-921B-D61D3D7654A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33469-ADA7-4D16-B172-DC95E99DD089}" type="pres">
      <dgm:prSet presAssocID="{581AB3DF-8670-4B67-921B-D61D3D7654A4}" presName="wedge3" presStyleLbl="node1" presStyleIdx="2" presStyleCnt="4"/>
      <dgm:spPr/>
      <dgm:t>
        <a:bodyPr/>
        <a:lstStyle/>
        <a:p>
          <a:endParaRPr lang="ru-RU"/>
        </a:p>
      </dgm:t>
    </dgm:pt>
    <dgm:pt modelId="{1CC30EFD-7CE6-4CC9-B5D5-07034D8423A4}" type="pres">
      <dgm:prSet presAssocID="{581AB3DF-8670-4B67-921B-D61D3D7654A4}" presName="dummy3a" presStyleCnt="0"/>
      <dgm:spPr/>
    </dgm:pt>
    <dgm:pt modelId="{A14C22AB-7627-4AEA-B7BF-6873B308785A}" type="pres">
      <dgm:prSet presAssocID="{581AB3DF-8670-4B67-921B-D61D3D7654A4}" presName="dummy3b" presStyleCnt="0"/>
      <dgm:spPr/>
    </dgm:pt>
    <dgm:pt modelId="{1A9EA062-B299-4DED-B95E-68F6D8231E2D}" type="pres">
      <dgm:prSet presAssocID="{581AB3DF-8670-4B67-921B-D61D3D7654A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34421-563E-4022-82F1-5BC7FBF8B419}" type="pres">
      <dgm:prSet presAssocID="{581AB3DF-8670-4B67-921B-D61D3D7654A4}" presName="wedge4" presStyleLbl="node1" presStyleIdx="3" presStyleCnt="4"/>
      <dgm:spPr/>
      <dgm:t>
        <a:bodyPr/>
        <a:lstStyle/>
        <a:p>
          <a:endParaRPr lang="ru-RU"/>
        </a:p>
      </dgm:t>
    </dgm:pt>
    <dgm:pt modelId="{B064BC9D-860F-42A3-A353-ACE9216B7881}" type="pres">
      <dgm:prSet presAssocID="{581AB3DF-8670-4B67-921B-D61D3D7654A4}" presName="dummy4a" presStyleCnt="0"/>
      <dgm:spPr/>
    </dgm:pt>
    <dgm:pt modelId="{17561E79-F678-4268-99B1-5CBC6A8D1903}" type="pres">
      <dgm:prSet presAssocID="{581AB3DF-8670-4B67-921B-D61D3D7654A4}" presName="dummy4b" presStyleCnt="0"/>
      <dgm:spPr/>
    </dgm:pt>
    <dgm:pt modelId="{7AB56ED4-40A1-4087-95EC-D6531C360A38}" type="pres">
      <dgm:prSet presAssocID="{581AB3DF-8670-4B67-921B-D61D3D7654A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69116-B4E2-4252-B00E-EFF892018097}" type="pres">
      <dgm:prSet presAssocID="{E01DB0A5-70F8-49C5-8345-9406871621E7}" presName="arrowWedge1" presStyleLbl="fgSibTrans2D1" presStyleIdx="0" presStyleCnt="4"/>
      <dgm:spPr/>
    </dgm:pt>
    <dgm:pt modelId="{332979B2-2C7D-43E0-A6F0-EF78A7EB1E94}" type="pres">
      <dgm:prSet presAssocID="{113889B9-309F-47FF-A5EA-BD0B2F8F5E36}" presName="arrowWedge2" presStyleLbl="fgSibTrans2D1" presStyleIdx="1" presStyleCnt="4"/>
      <dgm:spPr/>
    </dgm:pt>
    <dgm:pt modelId="{494C89AC-1569-498F-A3A6-18518B53E70C}" type="pres">
      <dgm:prSet presAssocID="{D0AF3F45-5A10-46FE-8E53-B1D9F976911B}" presName="arrowWedge3" presStyleLbl="fgSibTrans2D1" presStyleIdx="2" presStyleCnt="4"/>
      <dgm:spPr/>
    </dgm:pt>
    <dgm:pt modelId="{E2B42631-7C36-4C05-8B90-B73E2E9A9942}" type="pres">
      <dgm:prSet presAssocID="{96497ED1-77E5-4785-8778-585511C127AC}" presName="arrowWedge4" presStyleLbl="fgSibTrans2D1" presStyleIdx="3" presStyleCnt="4"/>
      <dgm:spPr/>
    </dgm:pt>
  </dgm:ptLst>
  <dgm:cxnLst>
    <dgm:cxn modelId="{6BB53174-F9FE-4ECF-BE60-1F1FA9C3EA46}" type="presOf" srcId="{9C9C320A-B0D6-45DB-A6FB-8A6A92C9DB36}" destId="{B0CF6F33-91BB-4D37-8D9E-1BA5EDFD70BE}" srcOrd="1" destOrd="0" presId="urn:microsoft.com/office/officeart/2005/8/layout/cycle8"/>
    <dgm:cxn modelId="{88C5FC03-1C63-4485-8D73-6A1E6B588D44}" srcId="{581AB3DF-8670-4B67-921B-D61D3D7654A4}" destId="{4D013D6D-1227-460A-B833-9302B89EAF28}" srcOrd="3" destOrd="0" parTransId="{16BFB871-6011-4773-B398-5D44ECA95757}" sibTransId="{96497ED1-77E5-4785-8778-585511C127AC}"/>
    <dgm:cxn modelId="{D97EA1C8-10FD-402D-8365-6ADA08CF5EE0}" type="presOf" srcId="{F8E43E31-E101-486D-A78F-EB955D753227}" destId="{838404E3-2007-48E6-BEBF-7FFEA37AA4BF}" srcOrd="1" destOrd="0" presId="urn:microsoft.com/office/officeart/2005/8/layout/cycle8"/>
    <dgm:cxn modelId="{2E0EEC17-644A-42EE-87C1-5FD26D82A711}" srcId="{581AB3DF-8670-4B67-921B-D61D3D7654A4}" destId="{0DF17C69-2A21-4F94-886A-EEAF845C629B}" srcOrd="2" destOrd="0" parTransId="{D32CC327-37F2-4FD1-B40F-DC1446242A1E}" sibTransId="{D0AF3F45-5A10-46FE-8E53-B1D9F976911B}"/>
    <dgm:cxn modelId="{85EE016D-5E91-4CEE-B5D8-71A08B813004}" type="presOf" srcId="{581AB3DF-8670-4B67-921B-D61D3D7654A4}" destId="{F6FADD55-D25E-43C5-B17F-4C863252D1D0}" srcOrd="0" destOrd="0" presId="urn:microsoft.com/office/officeart/2005/8/layout/cycle8"/>
    <dgm:cxn modelId="{7DC376AD-5ABE-44E5-B11B-F0CABE94E32D}" type="presOf" srcId="{0DF17C69-2A21-4F94-886A-EEAF845C629B}" destId="{1A9EA062-B299-4DED-B95E-68F6D8231E2D}" srcOrd="1" destOrd="0" presId="urn:microsoft.com/office/officeart/2005/8/layout/cycle8"/>
    <dgm:cxn modelId="{D0107923-FD9C-4974-B774-1C6CA11AD4DB}" type="presOf" srcId="{0DF17C69-2A21-4F94-886A-EEAF845C629B}" destId="{E2633469-ADA7-4D16-B172-DC95E99DD089}" srcOrd="0" destOrd="0" presId="urn:microsoft.com/office/officeart/2005/8/layout/cycle8"/>
    <dgm:cxn modelId="{D961A3BE-E717-4AB5-B2F7-20C6A885581F}" srcId="{581AB3DF-8670-4B67-921B-D61D3D7654A4}" destId="{F8E43E31-E101-486D-A78F-EB955D753227}" srcOrd="0" destOrd="0" parTransId="{D412AE86-AD88-4B41-9583-F98EF0E14059}" sibTransId="{E01DB0A5-70F8-49C5-8345-9406871621E7}"/>
    <dgm:cxn modelId="{1ECB9329-C1CB-48F8-85E2-B2BE438456B2}" type="presOf" srcId="{4D013D6D-1227-460A-B833-9302B89EAF28}" destId="{7AB56ED4-40A1-4087-95EC-D6531C360A38}" srcOrd="1" destOrd="0" presId="urn:microsoft.com/office/officeart/2005/8/layout/cycle8"/>
    <dgm:cxn modelId="{B38731C0-B8BC-4C2C-9B29-0E6E1980AA14}" srcId="{581AB3DF-8670-4B67-921B-D61D3D7654A4}" destId="{9C9C320A-B0D6-45DB-A6FB-8A6A92C9DB36}" srcOrd="1" destOrd="0" parTransId="{9F5278FB-560D-454F-BC3E-E5CA7F186A55}" sibTransId="{113889B9-309F-47FF-A5EA-BD0B2F8F5E36}"/>
    <dgm:cxn modelId="{4620761C-F62E-4C32-AD12-1E763365713C}" type="presOf" srcId="{4D013D6D-1227-460A-B833-9302B89EAF28}" destId="{EE034421-563E-4022-82F1-5BC7FBF8B419}" srcOrd="0" destOrd="0" presId="urn:microsoft.com/office/officeart/2005/8/layout/cycle8"/>
    <dgm:cxn modelId="{D8FD07ED-B93E-41C6-9256-76AD5F78E355}" type="presOf" srcId="{F8E43E31-E101-486D-A78F-EB955D753227}" destId="{FF7D4919-BBD9-4B33-BC19-2A108D8E9BD4}" srcOrd="0" destOrd="0" presId="urn:microsoft.com/office/officeart/2005/8/layout/cycle8"/>
    <dgm:cxn modelId="{1BA79E66-6D86-42F9-8485-E6E70B0D4156}" type="presOf" srcId="{9C9C320A-B0D6-45DB-A6FB-8A6A92C9DB36}" destId="{79AA30FD-40EF-4244-96F1-5F234458DD7A}" srcOrd="0" destOrd="0" presId="urn:microsoft.com/office/officeart/2005/8/layout/cycle8"/>
    <dgm:cxn modelId="{24003B28-39B7-4222-ABBE-149C67A6D255}" type="presParOf" srcId="{F6FADD55-D25E-43C5-B17F-4C863252D1D0}" destId="{FF7D4919-BBD9-4B33-BC19-2A108D8E9BD4}" srcOrd="0" destOrd="0" presId="urn:microsoft.com/office/officeart/2005/8/layout/cycle8"/>
    <dgm:cxn modelId="{F4AC7F68-24DC-4922-B9DC-9EAED54D9876}" type="presParOf" srcId="{F6FADD55-D25E-43C5-B17F-4C863252D1D0}" destId="{190309EC-2503-42FD-8E7A-547AF62FD92E}" srcOrd="1" destOrd="0" presId="urn:microsoft.com/office/officeart/2005/8/layout/cycle8"/>
    <dgm:cxn modelId="{5A446CCA-8E08-4F2D-9E13-901C7E5C11B5}" type="presParOf" srcId="{F6FADD55-D25E-43C5-B17F-4C863252D1D0}" destId="{5381DA96-85AB-42D9-A1A8-CBDBB99D6DEE}" srcOrd="2" destOrd="0" presId="urn:microsoft.com/office/officeart/2005/8/layout/cycle8"/>
    <dgm:cxn modelId="{6EB1AA17-CE60-4CCF-ABE4-EC788F0EB0E9}" type="presParOf" srcId="{F6FADD55-D25E-43C5-B17F-4C863252D1D0}" destId="{838404E3-2007-48E6-BEBF-7FFEA37AA4BF}" srcOrd="3" destOrd="0" presId="urn:microsoft.com/office/officeart/2005/8/layout/cycle8"/>
    <dgm:cxn modelId="{310FA553-5439-4318-95D7-E8B821B360C6}" type="presParOf" srcId="{F6FADD55-D25E-43C5-B17F-4C863252D1D0}" destId="{79AA30FD-40EF-4244-96F1-5F234458DD7A}" srcOrd="4" destOrd="0" presId="urn:microsoft.com/office/officeart/2005/8/layout/cycle8"/>
    <dgm:cxn modelId="{D99B936B-6CD4-42F5-9853-2A4854000AE4}" type="presParOf" srcId="{F6FADD55-D25E-43C5-B17F-4C863252D1D0}" destId="{CDF8C55C-49D0-4836-87AE-C2E077079B4B}" srcOrd="5" destOrd="0" presId="urn:microsoft.com/office/officeart/2005/8/layout/cycle8"/>
    <dgm:cxn modelId="{C2261F2F-3568-47A5-B667-FB03FCE59672}" type="presParOf" srcId="{F6FADD55-D25E-43C5-B17F-4C863252D1D0}" destId="{3C467D08-7F00-40EB-87E9-84A89A809B5E}" srcOrd="6" destOrd="0" presId="urn:microsoft.com/office/officeart/2005/8/layout/cycle8"/>
    <dgm:cxn modelId="{EC47CB8D-B572-4657-91A1-2A8D05E7C55B}" type="presParOf" srcId="{F6FADD55-D25E-43C5-B17F-4C863252D1D0}" destId="{B0CF6F33-91BB-4D37-8D9E-1BA5EDFD70BE}" srcOrd="7" destOrd="0" presId="urn:microsoft.com/office/officeart/2005/8/layout/cycle8"/>
    <dgm:cxn modelId="{8A096735-5D46-4BF4-ADBA-B6066460EA5E}" type="presParOf" srcId="{F6FADD55-D25E-43C5-B17F-4C863252D1D0}" destId="{E2633469-ADA7-4D16-B172-DC95E99DD089}" srcOrd="8" destOrd="0" presId="urn:microsoft.com/office/officeart/2005/8/layout/cycle8"/>
    <dgm:cxn modelId="{A857E447-6FAD-4E7E-9DE2-298070EA0CDA}" type="presParOf" srcId="{F6FADD55-D25E-43C5-B17F-4C863252D1D0}" destId="{1CC30EFD-7CE6-4CC9-B5D5-07034D8423A4}" srcOrd="9" destOrd="0" presId="urn:microsoft.com/office/officeart/2005/8/layout/cycle8"/>
    <dgm:cxn modelId="{4408D923-A754-485E-8A2F-7644CB727F20}" type="presParOf" srcId="{F6FADD55-D25E-43C5-B17F-4C863252D1D0}" destId="{A14C22AB-7627-4AEA-B7BF-6873B308785A}" srcOrd="10" destOrd="0" presId="urn:microsoft.com/office/officeart/2005/8/layout/cycle8"/>
    <dgm:cxn modelId="{5F29B3A6-6275-42DC-98D0-FBF834DEE90B}" type="presParOf" srcId="{F6FADD55-D25E-43C5-B17F-4C863252D1D0}" destId="{1A9EA062-B299-4DED-B95E-68F6D8231E2D}" srcOrd="11" destOrd="0" presId="urn:microsoft.com/office/officeart/2005/8/layout/cycle8"/>
    <dgm:cxn modelId="{D6221D1B-C9DF-4779-B5E5-F1F255D72D43}" type="presParOf" srcId="{F6FADD55-D25E-43C5-B17F-4C863252D1D0}" destId="{EE034421-563E-4022-82F1-5BC7FBF8B419}" srcOrd="12" destOrd="0" presId="urn:microsoft.com/office/officeart/2005/8/layout/cycle8"/>
    <dgm:cxn modelId="{213450D6-46DC-43FC-867B-99B59A7EEC70}" type="presParOf" srcId="{F6FADD55-D25E-43C5-B17F-4C863252D1D0}" destId="{B064BC9D-860F-42A3-A353-ACE9216B7881}" srcOrd="13" destOrd="0" presId="urn:microsoft.com/office/officeart/2005/8/layout/cycle8"/>
    <dgm:cxn modelId="{B2418347-8EC0-4DF4-9A6C-1747DE742E21}" type="presParOf" srcId="{F6FADD55-D25E-43C5-B17F-4C863252D1D0}" destId="{17561E79-F678-4268-99B1-5CBC6A8D1903}" srcOrd="14" destOrd="0" presId="urn:microsoft.com/office/officeart/2005/8/layout/cycle8"/>
    <dgm:cxn modelId="{D42C26FB-62DB-40AF-8DC1-970473FC9739}" type="presParOf" srcId="{F6FADD55-D25E-43C5-B17F-4C863252D1D0}" destId="{7AB56ED4-40A1-4087-95EC-D6531C360A38}" srcOrd="15" destOrd="0" presId="urn:microsoft.com/office/officeart/2005/8/layout/cycle8"/>
    <dgm:cxn modelId="{8EB2777A-EC73-4B27-8477-22A5EFCAECBA}" type="presParOf" srcId="{F6FADD55-D25E-43C5-B17F-4C863252D1D0}" destId="{A4669116-B4E2-4252-B00E-EFF892018097}" srcOrd="16" destOrd="0" presId="urn:microsoft.com/office/officeart/2005/8/layout/cycle8"/>
    <dgm:cxn modelId="{F2D9A1F4-0E3E-4085-9EA3-F72870415075}" type="presParOf" srcId="{F6FADD55-D25E-43C5-B17F-4C863252D1D0}" destId="{332979B2-2C7D-43E0-A6F0-EF78A7EB1E94}" srcOrd="17" destOrd="0" presId="urn:microsoft.com/office/officeart/2005/8/layout/cycle8"/>
    <dgm:cxn modelId="{2D5B5365-ADD5-4827-9A0D-EA5CECC5BB66}" type="presParOf" srcId="{F6FADD55-D25E-43C5-B17F-4C863252D1D0}" destId="{494C89AC-1569-498F-A3A6-18518B53E70C}" srcOrd="18" destOrd="0" presId="urn:microsoft.com/office/officeart/2005/8/layout/cycle8"/>
    <dgm:cxn modelId="{1EEE20A3-49D5-4C05-9FA8-334AFBD75E89}" type="presParOf" srcId="{F6FADD55-D25E-43C5-B17F-4C863252D1D0}" destId="{E2B42631-7C36-4C05-8B90-B73E2E9A994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7D4919-BBD9-4B33-BC19-2A108D8E9BD4}">
      <dsp:nvSpPr>
        <dsp:cNvPr id="0" name=""/>
        <dsp:cNvSpPr/>
      </dsp:nvSpPr>
      <dsp:spPr>
        <a:xfrm>
          <a:off x="1718580" y="290446"/>
          <a:ext cx="3931636" cy="3931636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solidFill>
                <a:srgbClr val="C00000"/>
              </a:solidFill>
            </a:rPr>
            <a:t>Управление речью</a:t>
          </a:r>
          <a:r>
            <a:rPr lang="ru-RU" sz="1600" kern="1200" cap="all" baseline="0" dirty="0" smtClean="0">
              <a:solidFill>
                <a:srgbClr val="C00000"/>
              </a:solidFill>
            </a:rPr>
            <a:t> </a:t>
          </a:r>
          <a:endParaRPr lang="ru-RU" sz="1600" kern="1200" cap="all" baseline="0" dirty="0">
            <a:solidFill>
              <a:srgbClr val="C00000"/>
            </a:solidFill>
          </a:endParaRPr>
        </a:p>
      </dsp:txBody>
      <dsp:txXfrm>
        <a:off x="3805624" y="1105324"/>
        <a:ext cx="1450961" cy="1076519"/>
      </dsp:txXfrm>
    </dsp:sp>
    <dsp:sp modelId="{79AA30FD-40EF-4244-96F1-5F234458DD7A}">
      <dsp:nvSpPr>
        <dsp:cNvPr id="0" name=""/>
        <dsp:cNvSpPr/>
      </dsp:nvSpPr>
      <dsp:spPr>
        <a:xfrm>
          <a:off x="1718580" y="422436"/>
          <a:ext cx="3931636" cy="3931636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УПРАВЛЕНИЕ ПРОСТРАНСТВОМ</a:t>
          </a:r>
          <a:r>
            <a:rPr lang="ru-RU" sz="1400" kern="1200" dirty="0" smtClean="0">
              <a:solidFill>
                <a:srgbClr val="C00000"/>
              </a:solidFill>
            </a:rPr>
            <a:t> 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3805624" y="2462675"/>
        <a:ext cx="1450961" cy="1076519"/>
      </dsp:txXfrm>
    </dsp:sp>
    <dsp:sp modelId="{E2633469-ADA7-4D16-B172-DC95E99DD089}">
      <dsp:nvSpPr>
        <dsp:cNvPr id="0" name=""/>
        <dsp:cNvSpPr/>
      </dsp:nvSpPr>
      <dsp:spPr>
        <a:xfrm>
          <a:off x="1586590" y="422436"/>
          <a:ext cx="3931636" cy="3931636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УПРАВЛЕНИЕ ЭМОЦИЕЙ</a:t>
          </a:r>
          <a:r>
            <a:rPr lang="ru-RU" sz="1600" kern="1200" dirty="0" smtClean="0">
              <a:solidFill>
                <a:srgbClr val="C00000"/>
              </a:solidFill>
            </a:rPr>
            <a:t>  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1980221" y="2462675"/>
        <a:ext cx="1450961" cy="1076519"/>
      </dsp:txXfrm>
    </dsp:sp>
    <dsp:sp modelId="{EE034421-563E-4022-82F1-5BC7FBF8B419}">
      <dsp:nvSpPr>
        <dsp:cNvPr id="0" name=""/>
        <dsp:cNvSpPr/>
      </dsp:nvSpPr>
      <dsp:spPr>
        <a:xfrm>
          <a:off x="1586590" y="290446"/>
          <a:ext cx="3931636" cy="3931636"/>
        </a:xfrm>
        <a:prstGeom prst="pie">
          <a:avLst>
            <a:gd name="adj1" fmla="val 10800000"/>
            <a:gd name="adj2" fmla="val 162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УПРАВЛЕНИЕ ВКЛЮЧЕННОСТЬЮ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1980221" y="1105324"/>
        <a:ext cx="1450961" cy="1076519"/>
      </dsp:txXfrm>
    </dsp:sp>
    <dsp:sp modelId="{A4669116-B4E2-4252-B00E-EFF892018097}">
      <dsp:nvSpPr>
        <dsp:cNvPr id="0" name=""/>
        <dsp:cNvSpPr/>
      </dsp:nvSpPr>
      <dsp:spPr>
        <a:xfrm>
          <a:off x="1475193" y="47059"/>
          <a:ext cx="4418410" cy="441841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2979B2-2C7D-43E0-A6F0-EF78A7EB1E94}">
      <dsp:nvSpPr>
        <dsp:cNvPr id="0" name=""/>
        <dsp:cNvSpPr/>
      </dsp:nvSpPr>
      <dsp:spPr>
        <a:xfrm>
          <a:off x="1475193" y="179049"/>
          <a:ext cx="4418410" cy="441841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4C89AC-1569-498F-A3A6-18518B53E70C}">
      <dsp:nvSpPr>
        <dsp:cNvPr id="0" name=""/>
        <dsp:cNvSpPr/>
      </dsp:nvSpPr>
      <dsp:spPr>
        <a:xfrm>
          <a:off x="1343203" y="179049"/>
          <a:ext cx="4418410" cy="441841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B42631-7C36-4C05-8B90-B73E2E9A9942}">
      <dsp:nvSpPr>
        <dsp:cNvPr id="0" name=""/>
        <dsp:cNvSpPr/>
      </dsp:nvSpPr>
      <dsp:spPr>
        <a:xfrm>
          <a:off x="1343203" y="47059"/>
          <a:ext cx="4418410" cy="441841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37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02.12.2021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55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0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</p:grp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1E85-1976-4C62-A793-74FC736DE3AE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DEA3-4F75-48A8-A331-37BBF81B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1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02.12.2021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59632" y="1196752"/>
            <a:ext cx="7704856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Просто о «сложных» пациентах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87824" y="4869160"/>
            <a:ext cx="6156176" cy="1656184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Кныш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Олег Юрьевич</a:t>
            </a:r>
          </a:p>
          <a:p>
            <a:pPr algn="ctr"/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Клинический, кризисный, детский психолог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 ГБУЗ «Морозовская ДГКБ ДЗМ</a:t>
            </a:r>
            <a:r>
              <a:rPr lang="ru-RU" sz="1050" dirty="0"/>
              <a:t>»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564904"/>
            <a:ext cx="57241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«Врач </a:t>
            </a:r>
            <a:r>
              <a:rPr lang="ru-RU" sz="2400" b="1" i="1" dirty="0" smtClean="0">
                <a:solidFill>
                  <a:srgbClr val="002060"/>
                </a:solidFill>
              </a:rPr>
              <a:t>должен обладать взглядом сокола, руками девушки, мудростью змеи и сердцем </a:t>
            </a:r>
            <a:r>
              <a:rPr lang="ru-RU" sz="2400" b="1" i="1" dirty="0" smtClean="0">
                <a:solidFill>
                  <a:srgbClr val="002060"/>
                </a:solidFill>
              </a:rPr>
              <a:t>льва».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/</a:t>
            </a:r>
            <a:r>
              <a:rPr lang="ru-RU" sz="2000" dirty="0" smtClean="0">
                <a:solidFill>
                  <a:srgbClr val="002060"/>
                </a:solidFill>
              </a:rPr>
              <a:t>Абу </a:t>
            </a:r>
            <a:r>
              <a:rPr lang="ru-RU" sz="2000" dirty="0" smtClean="0">
                <a:solidFill>
                  <a:srgbClr val="002060"/>
                </a:solidFill>
              </a:rPr>
              <a:t>Али Хусейн ибн </a:t>
            </a:r>
            <a:r>
              <a:rPr lang="ru-RU" sz="2000" dirty="0" err="1" smtClean="0">
                <a:solidFill>
                  <a:srgbClr val="002060"/>
                </a:solidFill>
              </a:rPr>
              <a:t>Абдаллах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ибн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Сина/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86985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ЭПИЛЕПТОИДНЫЙ (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застревающий)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610" y="1292731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475" y="1662295"/>
            <a:ext cx="42006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Показать, что Вы увидели и оценили «порядок», системность, четкость и аккуратность.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Общаться спокойно, ровно,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безэмоционально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корректно и вежливо.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Взять к рассмотрению его приготовленные заранее документы, список вопросов.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разговоре с ним сделать акцент на «правила», «порядок», подтверждение квалификации специалиста, лицензии, сертификаты и пр.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0178" name="Picture 2" descr="https://trikky.ru/wp-content/blogs.dir/1/files/2021/04/01/scale-1200-2.jpeg"/>
          <p:cNvPicPr>
            <a:picLocks noChangeAspect="1" noChangeArrowheads="1"/>
          </p:cNvPicPr>
          <p:nvPr/>
        </p:nvPicPr>
        <p:blipFill>
          <a:blip r:embed="rId2" cstate="print"/>
          <a:srcRect l="13732" r="17182"/>
          <a:stretch>
            <a:fillRect/>
          </a:stretch>
        </p:blipFill>
        <p:spPr bwMode="auto">
          <a:xfrm>
            <a:off x="685274" y="2260986"/>
            <a:ext cx="3359506" cy="3241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5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524375" y="1556792"/>
            <a:ext cx="4619625" cy="4883727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Характерные особенности: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собственные представления о реальности,  свое видение ситуации;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свой личный мир, где они сами решают, каким законам подчиняться;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ярко выраженные интроверты;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ногда отличаются несуразным внешним видом;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юди, кажущиеся хрупкими, нескладные, местами неловкие, внешне угловатые;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нет четкого образа, которому они стремятся соответствовать;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арактерный взгляд, как бы мимо собеседника, в никуда;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озможно рассогласование мимики и жестов.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ечь высокоинтеллектуальная, с обилием терминологии, с указанием на различные источники получения информации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0831" t="237" r="6438"/>
          <a:stretch>
            <a:fillRect/>
          </a:stretch>
        </p:blipFill>
        <p:spPr>
          <a:xfrm>
            <a:off x="611560" y="2060848"/>
            <a:ext cx="3871834" cy="4314126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ШИЗОИДНЫЙ  (странный) тип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0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72850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ШИЗОИДНЫЙ (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странный)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625" y="1270036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752" y="1508934"/>
            <a:ext cx="4220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Показать, что Вы увидели и оценили сложность и неоднозначность.</a:t>
            </a:r>
          </a:p>
          <a:p>
            <a:pPr algn="l"/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Общаться спокойно, ровно, без эмоций, критики, обесценивания, корректно и вежливо.</a:t>
            </a:r>
          </a:p>
          <a:p>
            <a:pPr algn="l"/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Предложить общение в формате «выбор без выбора».</a:t>
            </a:r>
          </a:p>
          <a:p>
            <a:pPr marL="285750" indent="-285750" algn="l">
              <a:buFontTx/>
              <a:buChar char="-"/>
            </a:pP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Понять, что человек структурирует реальность «от сложного к простому». У него нет «простых» решений и ситуаций. Все сложно, непонятно и взаимосвязано.</a:t>
            </a:r>
          </a:p>
          <a:p>
            <a:pPr marL="285750" indent="-285750" algn="l">
              <a:buFontTx/>
              <a:buChar char="-"/>
            </a:pP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Делать акцент на внутреннем согласии человека, т.е. он сам должен принять решение.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8130" name="Picture 2" descr="https://i05.fotocdn.net/s114/55fe42c48b91f866/public_pin_l/2572845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29" y="1754017"/>
            <a:ext cx="3163329" cy="4307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94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3"/>
          <p:cNvSpPr>
            <a:spLocks noGrp="1"/>
          </p:cNvSpPr>
          <p:nvPr>
            <p:ph sz="half" idx="4294967295"/>
          </p:nvPr>
        </p:nvSpPr>
        <p:spPr>
          <a:xfrm>
            <a:off x="4852988" y="1412776"/>
            <a:ext cx="4291012" cy="47053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Характерные особенности: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энергичные люди, любящие жизнь во всех проявлениях;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оптимистичны и склонны в любой ситуации находить положительные стороны;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контакты идут с удовольствием, любят общаться;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 присуще остроумие и адекватное чувство юмора;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такой человек берется сразу за несколько задач;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отличаются гибкостью и быстрой переключаемостью с одного дела на другое;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мимика живая, жизнерадостная, энергичная;</a:t>
            </a:r>
            <a:endParaRPr lang="ru-RU" sz="1600" dirty="0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9"/>
            <a:ext cx="4433259" cy="4413664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7305675" cy="49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ГИПЕРТИМНЫЙ (жизнерадостный) тип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3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ГИПЕРТИМНЫЙ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жизнерадостный)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34" y="1560943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3523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Проявить интерес.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Уточнить варианты каналов связи, чтобы отправлять напоминания.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себя понять, что возможные неприятности для Вас делаются «не со зла», «походя», «не нарочно».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Продумать вариант «короткого поводка» или «нового интереса» для выстраивания управляемой коммуникации.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60849"/>
            <a:ext cx="45745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3"/>
          <p:cNvSpPr>
            <a:spLocks noGrp="1"/>
          </p:cNvSpPr>
          <p:nvPr>
            <p:ph sz="half" idx="4294967295"/>
          </p:nvPr>
        </p:nvSpPr>
        <p:spPr>
          <a:xfrm>
            <a:off x="4860033" y="1600201"/>
            <a:ext cx="4283968" cy="487449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Характерные особенности: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категории людей, отличающихся ярко выраженной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эмпатией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обычно внимательно слушают и выказывают понимание, сопереживают;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склонность к избеганию конфликтов;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возможны психосоматические проявления, которые на фоне стресса усиливаются;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мимика слабая, неуверенная, таких людей может отличить эффект «влажных глаз».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жесты плавные, без угловатости, могут во время беседы поглаживать себя;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речь тихая, больше готовы слушать, почти не возражают, врут редко.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endParaRPr lang="ru-RU" sz="1600" dirty="0" smtClean="0"/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endParaRPr lang="ru-RU" sz="1600" dirty="0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44824"/>
            <a:ext cx="3995936" cy="408984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7305675" cy="49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ЭМОТИВНЫЙ  (чувствительный) тип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ЭМОТИВНЫЙ (чувствительный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819" y="1736497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412776"/>
            <a:ext cx="3523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Проявить понимание, сочувствие.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«как я Вас понимаю…», «мне кажется я знаю, что Вы чувствуете / ощущаете».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Разговаривать спокойно, вежливо, честно проговаривая ситуацию.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Объяснить варианты взаимодействия, уточнить возможные ограничения (например, гинеколог только женщина).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Согласовать заранее «щепетильные» для этого человека вопросы (оплата, сроки, перенос приема и пр.)</a:t>
            </a:r>
          </a:p>
        </p:txBody>
      </p:sp>
      <p:pic>
        <p:nvPicPr>
          <p:cNvPr id="8194" name="Picture 2" descr="https://i.jauns.lv/t/2012/09/12/864912/1000x620.jpg?v=14895396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457532" cy="38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6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932040" y="1484784"/>
            <a:ext cx="4402137" cy="492990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Характерные особенности: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 людей, для  которых характерны повышенная тревога, постоянная перестраховка от ошибок;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не могут сами принимать решения;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стараются закрываться от общения;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контактах сильно волнуются;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меют свои успокаивающие ритуалы;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пунктуальны и следуют инструкциям;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сдержанные в высказываниях и поступках;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мимика слабая, неуверенная;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самоуспокаивающие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часто трогают себя, заламывает руки.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ечь тихая, неуверенная, боязнь сказать не то.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060848"/>
            <a:ext cx="4067944" cy="3808187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7305675" cy="49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ТРЕВОЖНЫЙ  боязливый) тип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4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86409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ТРЕВОЖНЫЙ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боязливый)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998" y="1569512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9924" y="2031177"/>
            <a:ext cx="35234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Проявить спокойное понимание.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Демонстрировать уверенность, «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экспертность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», власть.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Разговаривать четко, ясно, с паузами, давать простые и понятные указания / распоряжения.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Проговорить ответственность Клиники и пациента.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Уточнить, как всё понял, проговорить еще раз.</a:t>
            </a:r>
          </a:p>
        </p:txBody>
      </p:sp>
      <p:pic>
        <p:nvPicPr>
          <p:cNvPr id="10242" name="Picture 2" descr="https://fm.cnbc.com/applications/cnbc.com/resources/img/editorial/2013/08/26/100987935-173927821r.jpg?v=1421786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498672" cy="35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50691" y="705193"/>
            <a:ext cx="8229600" cy="56343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КАК ГОВОРИТЬ, ЧТОБЫ НАС УСЛЫШАЛИ</a:t>
            </a:r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4567238" y="2244725"/>
            <a:ext cx="1841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/>
            <a:endParaRPr lang="ru-RU" b="1"/>
          </a:p>
          <a:p>
            <a:pPr algn="ctr" eaLnBrk="0" hangingPunct="0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69174561"/>
              </p:ext>
            </p:extLst>
          </p:nvPr>
        </p:nvGraphicFramePr>
        <p:xfrm>
          <a:off x="1043608" y="1340768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4039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Тестирование текущего состояния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268760"/>
            <a:ext cx="8424936" cy="53285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Проективный тест </a:t>
            </a:r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</a:rPr>
              <a:t>Барашек в бутылке»</a:t>
            </a:r>
            <a:endParaRPr lang="ru-RU" sz="2800" b="1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 dirty="0"/>
              <a:t>Нарисуйте барашка в бутылке.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 dirty="0"/>
              <a:t>После того, как будет выполнен рисунок, </a:t>
            </a:r>
            <a:r>
              <a:rPr lang="ru-RU" sz="2400" dirty="0" smtClean="0"/>
              <a:t>запишите </a:t>
            </a:r>
            <a:r>
              <a:rPr lang="ru-RU" sz="2400" dirty="0"/>
              <a:t>ответы на следующие вопросы:</a:t>
            </a:r>
          </a:p>
          <a:p>
            <a:pPr lvl="0"/>
            <a:r>
              <a:rPr lang="ru-RU" sz="2400" dirty="0"/>
              <a:t>Как чувствует себя барашек?</a:t>
            </a:r>
          </a:p>
          <a:p>
            <a:pPr lvl="0"/>
            <a:r>
              <a:rPr lang="ru-RU" sz="2400" dirty="0"/>
              <a:t>Как чувствует себя бутылка?</a:t>
            </a:r>
          </a:p>
          <a:p>
            <a:pPr lvl="0"/>
            <a:r>
              <a:rPr lang="ru-RU" sz="2400" dirty="0"/>
              <a:t>О чем мечтает барашек?</a:t>
            </a:r>
          </a:p>
          <a:p>
            <a:pPr lvl="0"/>
            <a:r>
              <a:rPr lang="ru-RU" sz="2400" dirty="0"/>
              <a:t>О чем мечтает бутылка?</a:t>
            </a:r>
          </a:p>
          <a:p>
            <a:pPr lvl="0"/>
            <a:r>
              <a:rPr lang="ru-RU" sz="2400" dirty="0" smtClean="0"/>
              <a:t>Что </a:t>
            </a:r>
            <a:r>
              <a:rPr lang="ru-RU" sz="2400" dirty="0"/>
              <a:t>тревожит барашка?</a:t>
            </a:r>
          </a:p>
          <a:p>
            <a:pPr lvl="0"/>
            <a:r>
              <a:rPr lang="ru-RU" sz="2400" dirty="0"/>
              <a:t>Что может тревожить бутылку?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947063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>СТРУКТУРА   ОБЩЕНИЯ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по А. Любимову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1320" y="1341438"/>
            <a:ext cx="6161360" cy="5319489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4"/>
          <p:cNvSpPr>
            <a:spLocks noGrp="1"/>
          </p:cNvSpPr>
          <p:nvPr>
            <p:ph type="title"/>
          </p:nvPr>
        </p:nvSpPr>
        <p:spPr>
          <a:xfrm>
            <a:off x="918797" y="393183"/>
            <a:ext cx="7306408" cy="4968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ОБЩЕНИЯ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 проблемы и рамка решения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4338946"/>
              </p:ext>
            </p:extLst>
          </p:nvPr>
        </p:nvGraphicFramePr>
        <p:xfrm>
          <a:off x="755576" y="1628800"/>
          <a:ext cx="8229600" cy="415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РАМКА ПРОБЛЕМЫ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РАМКА РЕШЕНИЯ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чем проблема?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Чего хочется?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Кто виноват?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может в этом помочь?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Почему до сих пор не решили?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могло бы быть решением?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долго будет продолжаться?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варианты решения еще существуют?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Почему оправдываетесь?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вы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поймете, что достигли результата?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Чему можно научиться, решая эту задачу?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становится еще доступным?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723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508876" cy="865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МОРФОЛОГИЯ ТЕРАПЕВТИЧЕСКОЙ ИСТОРИИ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1300" b="1" dirty="0" smtClean="0">
                <a:solidFill>
                  <a:srgbClr val="002060"/>
                </a:solidFill>
              </a:rPr>
              <a:t>(по М.Р. Гинзбургу)</a:t>
            </a:r>
          </a:p>
        </p:txBody>
      </p:sp>
      <p:graphicFrame>
        <p:nvGraphicFramePr>
          <p:cNvPr id="142490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73685"/>
              </p:ext>
            </p:extLst>
          </p:nvPr>
        </p:nvGraphicFramePr>
        <p:xfrm>
          <a:off x="1524623" y="1615676"/>
          <a:ext cx="6094755" cy="4619172"/>
        </p:xfrm>
        <a:graphic>
          <a:graphicData uri="http://schemas.openxmlformats.org/drawingml/2006/table">
            <a:tbl>
              <a:tblPr/>
              <a:tblGrid>
                <a:gridCol w="1604469"/>
                <a:gridCol w="4490286"/>
              </a:tblGrid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ГЕРОЙ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ДОЛЖЕН БЫТЬ В СИТУАЦИИ  ОППОНЕНТА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ЦЕЛЬ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ПОДВИГ ИЛИ ТРУДНОЕ ЗАДАНИЕ,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КОТОРОЕ НУЖНО ВЫПОЛНИТЬ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НАГРАДА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КОТОРУЮ ОБЕЩАЮТ В СЛУЧАЕ УСПЕХА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МАГИЧЕСКИЙ РЕСУРС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ВОЛШЕБНЫЕ ПРЕДМЕТЫ;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ПОМОЩНИКИ, ИМЕЮЩИЕ СПОСОБНОСТЬ К ВОЛШЕБСТВУ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ЗАПРЕТЫ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КУДА НЕЛЬЗЯ ХОДИТЬ, ЧТО НЕЛЬЗЯ ДЕЛАТЬ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ПУТЬ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ГДЕ ДОЛЖЕН ПРОЙТИ ГЕРОЙ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ПРЕПЯТСТВИЯ НА ПУТИ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ЧТО НУЖНО ПЕРЕЖИТЬ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ОШИБКИ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КАК НОРМАЛЬНЫЙ И ЕСТЕСТВЕННЫЙ КОМПОНЕНТ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ЛЮБОГО ОБУЧЕНИЯ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ЧУДЕСНОЕ СПАСЕНИЕ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ДОСТИЖЕНИЕ ЦЕЛИ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НАГРАДА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SimSun" pitchFamily="2" charset="-122"/>
                          <a:cs typeface="Times New Roman" pitchFamily="18" charset="0"/>
                        </a:rPr>
                        <a:t>ПОЛУЧАЕМАЯ ПО ДОСТИЖЕНИЮ ЦЕЛИ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839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Внутренняя картина болезни (ВКБ)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8"/>
            <a:ext cx="8077200" cy="53285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внутренний мир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больного</a:t>
            </a:r>
            <a:r>
              <a:rPr lang="ru-RU" sz="2400" b="1" dirty="0">
                <a:solidFill>
                  <a:srgbClr val="C00000"/>
                </a:solidFill>
              </a:rPr>
              <a:t>, его </a:t>
            </a:r>
            <a:r>
              <a:rPr lang="ru-RU" sz="2400" b="1" i="1" dirty="0">
                <a:solidFill>
                  <a:srgbClr val="C00000"/>
                </a:solidFill>
              </a:rPr>
              <a:t>переживания, ощущения и представления о болезни и ее причинах</a:t>
            </a:r>
            <a:r>
              <a:rPr lang="ru-RU" sz="2400" b="1" dirty="0">
                <a:solidFill>
                  <a:srgbClr val="C00000"/>
                </a:solidFill>
              </a:rPr>
              <a:t>: все то, что привело его к врачу». 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/>
              <a:t>Р.А</a:t>
            </a:r>
            <a:r>
              <a:rPr lang="ru-RU" sz="2000" i="1" dirty="0"/>
              <a:t>. </a:t>
            </a:r>
            <a:r>
              <a:rPr lang="ru-RU" sz="2000" i="1" dirty="0" err="1"/>
              <a:t>Лурия</a:t>
            </a:r>
            <a:endParaRPr lang="ru-RU" sz="2000" i="1" dirty="0"/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УРОВНИ </a:t>
            </a:r>
            <a:r>
              <a:rPr lang="ru-RU" sz="2400" b="1" dirty="0">
                <a:solidFill>
                  <a:srgbClr val="C00000"/>
                </a:solidFill>
              </a:rPr>
              <a:t>ВКБ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1. Чувственный (сенситивный)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наличие </a:t>
            </a:r>
            <a:r>
              <a:rPr lang="ru-RU" sz="2400" dirty="0" smtClean="0">
                <a:solidFill>
                  <a:srgbClr val="002060"/>
                </a:solidFill>
              </a:rPr>
              <a:t>физического  </a:t>
            </a:r>
            <a:r>
              <a:rPr lang="ru-RU" sz="2400" dirty="0">
                <a:solidFill>
                  <a:srgbClr val="002060"/>
                </a:solidFill>
              </a:rPr>
              <a:t>дискомфорта, боли; 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2. Эмоциональный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тревога, </a:t>
            </a:r>
            <a:r>
              <a:rPr lang="ru-RU" sz="2400" dirty="0" smtClean="0">
                <a:solidFill>
                  <a:srgbClr val="002060"/>
                </a:solidFill>
              </a:rPr>
              <a:t>страхи, </a:t>
            </a:r>
            <a:r>
              <a:rPr lang="ru-RU" sz="2400" dirty="0">
                <a:solidFill>
                  <a:srgbClr val="002060"/>
                </a:solidFill>
              </a:rPr>
              <a:t>т.п.</a:t>
            </a:r>
            <a:r>
              <a:rPr lang="ru-RU" sz="2400" i="1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3. Интеллектуальный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рациональное осознание факта болезни; 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4. Поведенческий </a:t>
            </a:r>
            <a:r>
              <a:rPr lang="ru-RU" sz="2400" i="1" dirty="0">
                <a:solidFill>
                  <a:srgbClr val="002060"/>
                </a:solidFill>
              </a:rPr>
              <a:t>(мотивационный) – </a:t>
            </a:r>
            <a:r>
              <a:rPr lang="ru-RU" sz="2400" dirty="0">
                <a:solidFill>
                  <a:srgbClr val="002060"/>
                </a:solidFill>
              </a:rPr>
              <a:t>выбор поведения в связи с болезнью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Внутренняя картина болезни (ВКБ)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8"/>
            <a:ext cx="8077200" cy="53285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Этапы ВКБ</a:t>
            </a:r>
          </a:p>
          <a:p>
            <a:pPr algn="ctr">
              <a:buNone/>
            </a:pPr>
            <a:endParaRPr lang="ru-RU" sz="2400" b="1" dirty="0"/>
          </a:p>
          <a:p>
            <a:pPr marL="273050" indent="-273050">
              <a:buAutoNum type="arabicPeriod"/>
            </a:pPr>
            <a:r>
              <a:rPr lang="ru-RU" sz="2400" b="1" i="1" dirty="0" err="1">
                <a:solidFill>
                  <a:srgbClr val="002060"/>
                </a:solidFill>
              </a:rPr>
              <a:t>Сенсологический</a:t>
            </a:r>
            <a:r>
              <a:rPr lang="ru-RU" sz="2400" dirty="0">
                <a:solidFill>
                  <a:srgbClr val="002060"/>
                </a:solidFill>
              </a:rPr>
              <a:t> – боль, неприятные ощущения от болезни;</a:t>
            </a:r>
          </a:p>
          <a:p>
            <a:pPr marL="273050" indent="-273050">
              <a:buAutoNum type="arabicPeriod"/>
            </a:pPr>
            <a:r>
              <a:rPr lang="ru-RU" sz="2400" b="1" i="1" dirty="0">
                <a:solidFill>
                  <a:srgbClr val="002060"/>
                </a:solidFill>
              </a:rPr>
              <a:t>Оценочный</a:t>
            </a:r>
            <a:r>
              <a:rPr lang="ru-RU" sz="2400" dirty="0">
                <a:solidFill>
                  <a:srgbClr val="002060"/>
                </a:solidFill>
              </a:rPr>
              <a:t> – оценка собственного состояния;</a:t>
            </a:r>
          </a:p>
          <a:p>
            <a:pPr marL="273050" indent="-273050">
              <a:buAutoNum type="arabicPeriod"/>
            </a:pPr>
            <a:r>
              <a:rPr lang="ru-RU" sz="2400" b="1" i="1" dirty="0">
                <a:solidFill>
                  <a:srgbClr val="002060"/>
                </a:solidFill>
              </a:rPr>
              <a:t>Этап выраженного отношения к болезни </a:t>
            </a:r>
            <a:r>
              <a:rPr lang="ru-RU" sz="2400" dirty="0">
                <a:solidFill>
                  <a:srgbClr val="002060"/>
                </a:solidFill>
              </a:rPr>
              <a:t>– формируется отношение к болезни.</a:t>
            </a:r>
          </a:p>
          <a:p>
            <a:pPr marL="273050" indent="-273050">
              <a:buNone/>
            </a:pPr>
            <a:endParaRPr lang="ru-RU" sz="2400" dirty="0"/>
          </a:p>
          <a:p>
            <a:pPr marL="273050" indent="-273050">
              <a:buNone/>
            </a:pPr>
            <a:r>
              <a:rPr lang="ru-RU" sz="2400" i="1" dirty="0"/>
              <a:t>Субъективные оценки (пациента, его родственников и окружения) и объективные (врача) часто не совпадают, что может осложнить лечение.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21891697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Типологии ВКБ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340768"/>
            <a:ext cx="8424936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По типу эмоционального отношения</a:t>
            </a:r>
            <a:r>
              <a:rPr lang="ru-RU" sz="2400" b="1" dirty="0">
                <a:solidFill>
                  <a:srgbClr val="C00000"/>
                </a:solidFill>
              </a:rPr>
              <a:t> к болезни</a:t>
            </a:r>
          </a:p>
          <a:p>
            <a:pPr marL="457200" indent="-457200">
              <a:buNone/>
            </a:pPr>
            <a:r>
              <a:rPr lang="ru-RU" sz="2400" b="1" i="1" dirty="0" err="1">
                <a:solidFill>
                  <a:srgbClr val="002060"/>
                </a:solidFill>
              </a:rPr>
              <a:t>нозофильный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/>
              <a:t>-</a:t>
            </a:r>
            <a:r>
              <a:rPr lang="ru-RU" sz="2400" dirty="0"/>
              <a:t> «любить болезнь», </a:t>
            </a:r>
          </a:p>
          <a:p>
            <a:pPr marL="457200" indent="-457200">
              <a:buNone/>
            </a:pPr>
            <a:r>
              <a:rPr lang="ru-RU" sz="2400" b="1" i="1" dirty="0" err="1">
                <a:solidFill>
                  <a:srgbClr val="002060"/>
                </a:solidFill>
              </a:rPr>
              <a:t>нозофобный</a:t>
            </a:r>
            <a:r>
              <a:rPr lang="ru-RU" sz="2400" dirty="0"/>
              <a:t> – «бояться болезни».</a:t>
            </a:r>
          </a:p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По степени осознания факта заболевания и его тяжести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400" dirty="0"/>
              <a:t>· </a:t>
            </a:r>
            <a:r>
              <a:rPr lang="ru-RU" sz="2000" b="1" i="1" dirty="0" err="1">
                <a:solidFill>
                  <a:srgbClr val="002060"/>
                </a:solidFill>
              </a:rPr>
              <a:t>анозогнозический</a:t>
            </a:r>
            <a:r>
              <a:rPr lang="ru-RU" sz="2000" i="1" dirty="0"/>
              <a:t> </a:t>
            </a:r>
            <a:r>
              <a:rPr lang="ru-RU" sz="2000" dirty="0"/>
              <a:t>– отсутствие понимания, полное отрицание своей болезни;</a:t>
            </a:r>
          </a:p>
          <a:p>
            <a:pPr>
              <a:buNone/>
            </a:pPr>
            <a:r>
              <a:rPr lang="ru-RU" sz="2000" dirty="0"/>
              <a:t>· </a:t>
            </a:r>
            <a:r>
              <a:rPr lang="ru-RU" sz="2000" b="1" i="1" dirty="0" err="1">
                <a:solidFill>
                  <a:srgbClr val="002060"/>
                </a:solidFill>
              </a:rPr>
              <a:t>гипонозогнозический</a:t>
            </a:r>
            <a:r>
              <a:rPr lang="ru-RU" sz="2000" dirty="0"/>
              <a:t> – недостаточное понимание, неполное признание факта болезни у самого себя;</a:t>
            </a:r>
          </a:p>
          <a:p>
            <a:pPr>
              <a:buNone/>
            </a:pPr>
            <a:r>
              <a:rPr lang="ru-RU" sz="2000" dirty="0"/>
              <a:t>· </a:t>
            </a:r>
            <a:r>
              <a:rPr lang="ru-RU" sz="2000" b="1" i="1" dirty="0" err="1">
                <a:solidFill>
                  <a:srgbClr val="002060"/>
                </a:solidFill>
              </a:rPr>
              <a:t>гипернозогнозический</a:t>
            </a:r>
            <a:r>
              <a:rPr lang="ru-RU" sz="2000" i="1" dirty="0"/>
              <a:t> </a:t>
            </a:r>
            <a:r>
              <a:rPr lang="ru-RU" sz="2000" dirty="0"/>
              <a:t>– преувеличение тяжести заболевания, приписывание себе болезни, избыточная эмоциональная напряженность в связи с болезнью;</a:t>
            </a:r>
          </a:p>
          <a:p>
            <a:pPr>
              <a:buNone/>
            </a:pPr>
            <a:r>
              <a:rPr lang="ru-RU" sz="2000" dirty="0"/>
              <a:t>· </a:t>
            </a:r>
            <a:r>
              <a:rPr lang="ru-RU" sz="2000" b="1" i="1" dirty="0">
                <a:solidFill>
                  <a:srgbClr val="002060"/>
                </a:solidFill>
              </a:rPr>
              <a:t>прагматический</a:t>
            </a:r>
            <a:r>
              <a:rPr lang="ru-RU" sz="2000" i="1" dirty="0"/>
              <a:t> </a:t>
            </a:r>
            <a:r>
              <a:rPr lang="ru-RU" sz="2000" dirty="0"/>
              <a:t>– реальная оценка своего заболевания, адекватные эмоции по отношению к ней.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376652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Типологии ВКБ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по нескольким признакам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340768"/>
            <a:ext cx="8424936" cy="5328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а)</a:t>
            </a:r>
            <a:r>
              <a:rPr lang="ru-RU" sz="2800" dirty="0"/>
              <a:t> </a:t>
            </a:r>
            <a:r>
              <a:rPr lang="ru-RU" sz="2800" b="1" i="1" dirty="0">
                <a:solidFill>
                  <a:srgbClr val="C00000"/>
                </a:solidFill>
              </a:rPr>
              <a:t>нормальный тип</a:t>
            </a:r>
            <a:r>
              <a:rPr lang="ru-RU" sz="2800" dirty="0"/>
              <a:t> – субъективное состояние и отношение соответствует объективному состоянию;</a:t>
            </a:r>
          </a:p>
          <a:p>
            <a:pPr>
              <a:buNone/>
            </a:pPr>
            <a:r>
              <a:rPr lang="ru-RU" sz="2800" dirty="0"/>
              <a:t>б) </a:t>
            </a:r>
            <a:r>
              <a:rPr lang="ru-RU" sz="2800" b="1" i="1" dirty="0">
                <a:solidFill>
                  <a:srgbClr val="C00000"/>
                </a:solidFill>
              </a:rPr>
              <a:t>пренебрежительный тип</a:t>
            </a:r>
            <a:r>
              <a:rPr lang="ru-RU" sz="2800" dirty="0"/>
              <a:t> – недооценка серьезности болезни, больной не лечится и не бережет себя, необоснованный оптимизм;</a:t>
            </a:r>
          </a:p>
          <a:p>
            <a:pPr>
              <a:buNone/>
            </a:pPr>
            <a:r>
              <a:rPr lang="ru-RU" sz="2800" dirty="0"/>
              <a:t>в) </a:t>
            </a:r>
            <a:r>
              <a:rPr lang="ru-RU" sz="2800" b="1" i="1" dirty="0">
                <a:solidFill>
                  <a:srgbClr val="C00000"/>
                </a:solidFill>
              </a:rPr>
              <a:t>отрицающий тип</a:t>
            </a:r>
            <a:r>
              <a:rPr lang="ru-RU" sz="2800" dirty="0"/>
              <a:t> – больной не обращает внимания на болезнь, не обращается к врачу;</a:t>
            </a:r>
          </a:p>
          <a:p>
            <a:pPr>
              <a:buNone/>
            </a:pPr>
            <a:r>
              <a:rPr lang="ru-RU" sz="2800" dirty="0"/>
              <a:t>г) </a:t>
            </a:r>
            <a:r>
              <a:rPr lang="ru-RU" sz="2800" b="1" i="1" dirty="0" err="1">
                <a:solidFill>
                  <a:srgbClr val="C00000"/>
                </a:solidFill>
              </a:rPr>
              <a:t>нозофобный</a:t>
            </a:r>
            <a:r>
              <a:rPr lang="ru-RU" sz="2800" b="1" i="1" dirty="0">
                <a:solidFill>
                  <a:srgbClr val="C00000"/>
                </a:solidFill>
              </a:rPr>
              <a:t> тип</a:t>
            </a:r>
            <a:r>
              <a:rPr lang="ru-RU" sz="2800" dirty="0"/>
              <a:t> – больной боится болезни, слишком опасается ее;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66405265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Типологии ВКБ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по нескольким признакам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340768"/>
            <a:ext cx="8424936" cy="5328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/>
              <a:t>д) </a:t>
            </a:r>
            <a:r>
              <a:rPr lang="ru-RU" sz="2800" b="1" i="1" dirty="0">
                <a:solidFill>
                  <a:srgbClr val="C00000"/>
                </a:solidFill>
              </a:rPr>
              <a:t>ипохондрический тип</a:t>
            </a:r>
            <a:r>
              <a:rPr lang="ru-RU" sz="2800" dirty="0"/>
              <a:t> – больной догадывается или убежден в том, что страдает тяжелым заболеванием, но не говорит о своих опасениях, так как боится подтверждения;</a:t>
            </a:r>
          </a:p>
          <a:p>
            <a:pPr>
              <a:buNone/>
            </a:pPr>
            <a:r>
              <a:rPr lang="ru-RU" sz="2800" dirty="0"/>
              <a:t>е) </a:t>
            </a:r>
            <a:r>
              <a:rPr lang="ru-RU" sz="2800" b="1" i="1" dirty="0" err="1">
                <a:solidFill>
                  <a:srgbClr val="C00000"/>
                </a:solidFill>
              </a:rPr>
              <a:t>нозофильный</a:t>
            </a:r>
            <a:r>
              <a:rPr lang="ru-RU" sz="2800" b="1" i="1" dirty="0">
                <a:solidFill>
                  <a:srgbClr val="C00000"/>
                </a:solidFill>
              </a:rPr>
              <a:t> тип</a:t>
            </a:r>
            <a:r>
              <a:rPr lang="ru-RU" sz="2800" dirty="0"/>
              <a:t> – больному очень нравится болеть, он лелеет свою болезнь;</a:t>
            </a:r>
          </a:p>
          <a:p>
            <a:pPr>
              <a:buNone/>
            </a:pPr>
            <a:r>
              <a:rPr lang="ru-RU" sz="2800" dirty="0"/>
              <a:t>ж) </a:t>
            </a:r>
            <a:r>
              <a:rPr lang="ru-RU" sz="2800" b="1" i="1" dirty="0">
                <a:solidFill>
                  <a:srgbClr val="C00000"/>
                </a:solidFill>
              </a:rPr>
              <a:t>утилитарный тип</a:t>
            </a:r>
            <a:r>
              <a:rPr lang="ru-RU" sz="2800" dirty="0"/>
              <a:t> – как высшее проявление </a:t>
            </a:r>
            <a:r>
              <a:rPr lang="ru-RU" sz="2800" dirty="0" err="1"/>
              <a:t>нозофилии</a:t>
            </a:r>
            <a:r>
              <a:rPr lang="ru-RU" sz="2800" dirty="0"/>
              <a:t>: получение сочувствия и внимания в ситуации болезни, получение материальных выгод, возможность с помощью болезни выйти из неприятной ситуации.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57454800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 отношения к болезни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Личко</a:t>
            </a:r>
            <a:r>
              <a:rPr lang="ru-RU" sz="2700" b="1" dirty="0">
                <a:solidFill>
                  <a:srgbClr val="002060"/>
                </a:solidFill>
              </a:rPr>
              <a:t> А.Е., Иванов Н.Я.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340768"/>
            <a:ext cx="8424936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1. </a:t>
            </a:r>
            <a:r>
              <a:rPr lang="ru-RU" sz="2800" b="1" i="1" dirty="0">
                <a:solidFill>
                  <a:srgbClr val="C00000"/>
                </a:solidFill>
              </a:rPr>
              <a:t>Гармонический</a:t>
            </a:r>
            <a:r>
              <a:rPr lang="ru-RU" sz="2800" dirty="0"/>
              <a:t>– правильная, трезвая оценка, нежелание обременять других.</a:t>
            </a:r>
          </a:p>
          <a:p>
            <a:pPr marL="0" indent="0">
              <a:buNone/>
            </a:pPr>
            <a:r>
              <a:rPr lang="ru-RU" sz="2800" dirty="0"/>
              <a:t>2. </a:t>
            </a:r>
            <a:r>
              <a:rPr lang="ru-RU" sz="2800" b="1" i="1" dirty="0" err="1">
                <a:solidFill>
                  <a:srgbClr val="C00000"/>
                </a:solidFill>
              </a:rPr>
              <a:t>Эргопоэтический</a:t>
            </a:r>
            <a:r>
              <a:rPr lang="ru-RU" sz="2800" dirty="0"/>
              <a:t>– «уход от болезни в работу».</a:t>
            </a:r>
          </a:p>
          <a:p>
            <a:pPr marL="0" indent="0">
              <a:buNone/>
            </a:pPr>
            <a:r>
              <a:rPr lang="ru-RU" sz="2800" dirty="0"/>
              <a:t>3. </a:t>
            </a:r>
            <a:r>
              <a:rPr lang="ru-RU" sz="2800" b="1" i="1" dirty="0" err="1">
                <a:solidFill>
                  <a:srgbClr val="C00000"/>
                </a:solidFill>
              </a:rPr>
              <a:t>Анозогностический</a:t>
            </a:r>
            <a:r>
              <a:rPr lang="ru-RU" sz="2800" dirty="0"/>
              <a:t>– активное отбрасывание мысли о болезни, «обойдется».</a:t>
            </a:r>
          </a:p>
          <a:p>
            <a:pPr marL="0" indent="0">
              <a:buNone/>
            </a:pPr>
            <a:r>
              <a:rPr lang="ru-RU" sz="2800" dirty="0"/>
              <a:t>4. </a:t>
            </a:r>
            <a:r>
              <a:rPr lang="ru-RU" sz="2800" b="1" i="1" dirty="0">
                <a:solidFill>
                  <a:srgbClr val="C00000"/>
                </a:solidFill>
              </a:rPr>
              <a:t>Тревожный</a:t>
            </a:r>
            <a:r>
              <a:rPr lang="ru-RU" sz="2800" dirty="0"/>
              <a:t>– беспрерывное беспокойство и мнительность, приметы, ритуалы.</a:t>
            </a:r>
          </a:p>
          <a:p>
            <a:pPr marL="0" indent="0">
              <a:buNone/>
            </a:pPr>
            <a:r>
              <a:rPr lang="ru-RU" sz="2800" dirty="0"/>
              <a:t>5. </a:t>
            </a:r>
            <a:r>
              <a:rPr lang="ru-RU" sz="2800" b="1" i="1" dirty="0">
                <a:solidFill>
                  <a:srgbClr val="C00000"/>
                </a:solidFill>
              </a:rPr>
              <a:t>Ипохондрический</a:t>
            </a:r>
            <a:r>
              <a:rPr lang="ru-RU" sz="2800" dirty="0"/>
              <a:t>– крайняя сосредоточенность на субъективных ощущениях и преувеличение их значения, боязнь побочного </a:t>
            </a:r>
            <a:r>
              <a:rPr lang="ru-RU" sz="2800" dirty="0" smtClean="0"/>
              <a:t>действия </a:t>
            </a:r>
            <a:r>
              <a:rPr lang="ru-RU" sz="2800" dirty="0"/>
              <a:t>лекарств, процедур.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391825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 отношения к болезни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Личко</a:t>
            </a:r>
            <a:r>
              <a:rPr lang="ru-RU" sz="2700" b="1" dirty="0">
                <a:solidFill>
                  <a:srgbClr val="002060"/>
                </a:solidFill>
              </a:rPr>
              <a:t> А.Е., Иванов Н.Я.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340768"/>
            <a:ext cx="8424936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6. </a:t>
            </a:r>
            <a:r>
              <a:rPr lang="ru-RU" sz="2800" b="1" i="1" dirty="0">
                <a:solidFill>
                  <a:srgbClr val="C00000"/>
                </a:solidFill>
              </a:rPr>
              <a:t>Неврастенический</a:t>
            </a:r>
            <a:r>
              <a:rPr lang="ru-RU" sz="2800" b="1" dirty="0"/>
              <a:t> </a:t>
            </a:r>
            <a:r>
              <a:rPr lang="ru-RU" sz="2800" dirty="0"/>
              <a:t>– поведение по типу «раздражительной слабости». Нетерпеливость и вспышки раздражения на первого встреч­ного (особенно при болях), затем – слезы и раскаяние.</a:t>
            </a:r>
          </a:p>
          <a:p>
            <a:pPr marL="0" indent="0">
              <a:buNone/>
            </a:pPr>
            <a:r>
              <a:rPr lang="ru-RU" sz="2800" dirty="0"/>
              <a:t>7. </a:t>
            </a:r>
            <a:r>
              <a:rPr lang="ru-RU" sz="2800" b="1" i="1" dirty="0">
                <a:solidFill>
                  <a:srgbClr val="C00000"/>
                </a:solidFill>
              </a:rPr>
              <a:t>Меланхолический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неверие в выздоровление, удрученность, депрессии.</a:t>
            </a:r>
          </a:p>
          <a:p>
            <a:pPr marL="0" indent="0">
              <a:buNone/>
            </a:pPr>
            <a:r>
              <a:rPr lang="ru-RU" sz="2800" dirty="0"/>
              <a:t>8. </a:t>
            </a:r>
            <a:r>
              <a:rPr lang="ru-RU" sz="2800" b="1" i="1" dirty="0">
                <a:solidFill>
                  <a:srgbClr val="C00000"/>
                </a:solidFill>
              </a:rPr>
              <a:t>Апатический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полное безразличие к своей судьбе, пассивное подчинение.</a:t>
            </a:r>
          </a:p>
          <a:p>
            <a:pPr marL="0" indent="0">
              <a:buNone/>
            </a:pPr>
            <a:r>
              <a:rPr lang="ru-RU" sz="2800" dirty="0"/>
              <a:t>9. </a:t>
            </a:r>
            <a:r>
              <a:rPr lang="ru-RU" sz="2800" b="1" i="1" dirty="0">
                <a:solidFill>
                  <a:srgbClr val="C00000"/>
                </a:solidFill>
              </a:rPr>
              <a:t>Сенситивный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чувствительный к межличностным отношениям, полон опасений, что окружающие его избегают из-за болезни, боязнь стать обузой для близких.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721949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45" y="5413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ПАЦИЕНТ – ЭТО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064" y="1844824"/>
            <a:ext cx="8424936" cy="471338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Пациент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 — (от лат.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patiens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страдающий) 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лицо, обратившееся за медицинской помощью или находящееся под медицинским наблюдением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…   </a:t>
            </a:r>
          </a:p>
          <a:p>
            <a:pPr algn="r">
              <a:buNone/>
            </a:pPr>
            <a:r>
              <a:rPr lang="ru-RU" sz="5000" i="1" dirty="0" smtClean="0">
                <a:latin typeface="Arial" pitchFamily="34" charset="0"/>
                <a:cs typeface="Arial" pitchFamily="34" charset="0"/>
              </a:rPr>
              <a:t>Большой Энциклопедический словарь</a:t>
            </a:r>
          </a:p>
          <a:p>
            <a:pPr>
              <a:buNone/>
            </a:pP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Пациент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 — (лат.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patiens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, от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pati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страдать, терпеть). 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Больной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относительно своего врача. </a:t>
            </a:r>
          </a:p>
          <a:p>
            <a:pPr algn="r">
              <a:buNone/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Словарь иностранных слов, вошедших в состав русского языка. </a:t>
            </a:r>
            <a:r>
              <a:rPr lang="ru-RU" sz="5000" dirty="0" err="1" smtClean="0">
                <a:latin typeface="Arial" pitchFamily="34" charset="0"/>
                <a:cs typeface="Arial" pitchFamily="34" charset="0"/>
              </a:rPr>
              <a:t>Чудинов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 А.Н., 1910. </a:t>
            </a:r>
          </a:p>
          <a:p>
            <a:pPr>
              <a:buNone/>
            </a:pP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2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Пациент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(лат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patiens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 страдающий, от 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patior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 претерпевать, страдать) 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лицо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которому</a:t>
            </a:r>
            <a:r>
              <a:rPr lang="ru-RU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оказывают медицинскую помощь</a:t>
            </a:r>
            <a:r>
              <a:rPr lang="ru-RU" sz="5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i="1" dirty="0" smtClean="0">
                <a:latin typeface="Arial" pitchFamily="34" charset="0"/>
                <a:cs typeface="Arial" pitchFamily="34" charset="0"/>
              </a:rPr>
              <a:t>Большой медицинский словарь. 2000.</a:t>
            </a: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Тип отношения к болезни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Личко</a:t>
            </a:r>
            <a:r>
              <a:rPr lang="ru-RU" sz="2700" b="1" dirty="0">
                <a:solidFill>
                  <a:srgbClr val="002060"/>
                </a:solidFill>
              </a:rPr>
              <a:t> А.Е., Иванов Н.Я.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772816"/>
            <a:ext cx="8424936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10. </a:t>
            </a:r>
            <a:r>
              <a:rPr lang="ru-RU" sz="2800" b="1" i="1" dirty="0">
                <a:solidFill>
                  <a:srgbClr val="C00000"/>
                </a:solidFill>
              </a:rPr>
              <a:t>Эгоцентрический </a:t>
            </a:r>
            <a:r>
              <a:rPr lang="ru-RU" sz="2800" dirty="0"/>
              <a:t>– «уход в болезнь», страдания напоказ, требовательность.</a:t>
            </a:r>
          </a:p>
          <a:p>
            <a:pPr marL="0" indent="0">
              <a:buNone/>
            </a:pPr>
            <a:r>
              <a:rPr lang="ru-RU" sz="2800" dirty="0"/>
              <a:t>11. </a:t>
            </a:r>
            <a:r>
              <a:rPr lang="ru-RU" sz="2800" b="1" i="1" dirty="0" err="1">
                <a:solidFill>
                  <a:srgbClr val="C00000"/>
                </a:solidFill>
              </a:rPr>
              <a:t>Паранояльный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во всем злой умысел, халатность медперсонала.</a:t>
            </a:r>
          </a:p>
          <a:p>
            <a:pPr marL="0" indent="0">
              <a:buNone/>
            </a:pPr>
            <a:r>
              <a:rPr lang="ru-RU" sz="2800" dirty="0"/>
              <a:t>12. </a:t>
            </a:r>
            <a:r>
              <a:rPr lang="ru-RU" sz="2800" b="1" i="1" dirty="0" err="1">
                <a:solidFill>
                  <a:srgbClr val="C00000"/>
                </a:solidFill>
              </a:rPr>
              <a:t>Дисфорический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мрачно-озлобленное настроение, зависть и ненависть к здоровым. Вспышки гнева с требованием от близких угождения во всем.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1855744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Патологические реакции на болезнь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268760"/>
            <a:ext cx="8424936" cy="5328591"/>
          </a:xfrm>
        </p:spPr>
        <p:txBody>
          <a:bodyPr>
            <a:no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</a:rPr>
              <a:t>Депрессивная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астенизация</a:t>
            </a:r>
            <a:r>
              <a:rPr lang="ru-RU" sz="2800" dirty="0"/>
              <a:t>, снижение настроения, мрачные взгляды на себя в будущем;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800" b="1" i="1" dirty="0" err="1">
                <a:solidFill>
                  <a:srgbClr val="C00000"/>
                </a:solidFill>
              </a:rPr>
              <a:t>Фобическая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повышенная тревожность, страхи, нарушение сна, опасения;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</a:rPr>
              <a:t>Истерическая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чрезмерная </a:t>
            </a:r>
            <a:r>
              <a:rPr lang="ru-RU" sz="2800" dirty="0" err="1"/>
              <a:t>утрированность</a:t>
            </a:r>
            <a:r>
              <a:rPr lang="ru-RU" sz="2800" dirty="0"/>
              <a:t> состояния, попытки привлечь внимание и получить выгоду от болезни;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</a:rPr>
              <a:t>Ипохондрическая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чрезмерная озабоченность, приписывание более тяжелого заболевания, усиление симптомов;  </a:t>
            </a:r>
          </a:p>
          <a:p>
            <a:pPr marL="273050" indent="-273050">
              <a:buFont typeface="+mj-lt"/>
              <a:buAutoNum type="arabicPeriod"/>
            </a:pPr>
            <a:r>
              <a:rPr lang="ru-RU" sz="2800" b="1" i="1" dirty="0" err="1">
                <a:solidFill>
                  <a:srgbClr val="C00000"/>
                </a:solidFill>
              </a:rPr>
              <a:t>Анозогнозическая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отрицание заболевания, бегство от факта болезни.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6777136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39" y="0"/>
            <a:ext cx="8576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19433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Выстраивание позитивного целеполагания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532440" cy="546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6305777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МАНИПУЛЯЦИИ ПАЦИЕНТОВ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 ДЕЛАТЬ, ЕСЛИ 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octor-pati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4306" y="1597025"/>
            <a:ext cx="8014158" cy="4910643"/>
          </a:xfrm>
        </p:spPr>
      </p:pic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8077200" cy="8639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</a:t>
            </a:r>
            <a:r>
              <a:rPr lang="ru-RU" sz="3200" b="1" dirty="0" smtClean="0">
                <a:solidFill>
                  <a:srgbClr val="002060"/>
                </a:solidFill>
              </a:rPr>
              <a:t>не поддаваться на </a:t>
            </a:r>
            <a:r>
              <a:rPr lang="ru-RU" sz="3200" b="1" dirty="0" smtClean="0">
                <a:solidFill>
                  <a:srgbClr val="002060"/>
                </a:solidFill>
              </a:rPr>
              <a:t>манипуляции пациентов?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196752"/>
            <a:ext cx="8077200" cy="532859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Распознать</a:t>
            </a:r>
            <a:r>
              <a:rPr lang="ru-RU" dirty="0" smtClean="0"/>
              <a:t> </a:t>
            </a:r>
            <a:r>
              <a:rPr lang="ru-RU" dirty="0" smtClean="0"/>
              <a:t>манипуляцию (да-да, на то она и манипуляция, что не всегда видна!) и </a:t>
            </a:r>
            <a:r>
              <a:rPr lang="ru-RU" b="1" dirty="0" smtClean="0">
                <a:solidFill>
                  <a:srgbClr val="C00000"/>
                </a:solidFill>
              </a:rPr>
              <a:t>определить</a:t>
            </a:r>
            <a:r>
              <a:rPr lang="ru-RU" dirty="0" smtClean="0"/>
              <a:t> её </a:t>
            </a:r>
            <a:r>
              <a:rPr lang="ru-RU" dirty="0" smtClean="0"/>
              <a:t>тип.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Увидеть</a:t>
            </a:r>
            <a:r>
              <a:rPr lang="ru-RU" dirty="0" smtClean="0"/>
              <a:t>, какую «</a:t>
            </a:r>
            <a:r>
              <a:rPr lang="ru-RU" b="1" dirty="0" smtClean="0">
                <a:solidFill>
                  <a:srgbClr val="C00000"/>
                </a:solidFill>
              </a:rPr>
              <a:t>кнопку</a:t>
            </a:r>
            <a:r>
              <a:rPr lang="ru-RU" dirty="0" smtClean="0"/>
              <a:t>» в вас пытается нажать эта манипуляция, и «блокировать» её срабатывание (если кнопка у нас работает). Кнопки — это наши слабые места, «бреши» в нашей личности, которые позволяют нами манипулировать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Понять</a:t>
            </a:r>
            <a:r>
              <a:rPr lang="ru-RU" dirty="0" smtClean="0"/>
              <a:t> внутреннюю </a:t>
            </a:r>
            <a:r>
              <a:rPr lang="ru-RU" b="1" dirty="0" smtClean="0">
                <a:solidFill>
                  <a:srgbClr val="C00000"/>
                </a:solidFill>
              </a:rPr>
              <a:t>мотивацию</a:t>
            </a:r>
            <a:r>
              <a:rPr lang="ru-RU" dirty="0" smtClean="0"/>
              <a:t> </a:t>
            </a:r>
            <a:r>
              <a:rPr lang="ru-RU" dirty="0" smtClean="0"/>
              <a:t>пациента-манипулятора</a:t>
            </a:r>
            <a:r>
              <a:rPr lang="ru-RU" dirty="0" smtClean="0"/>
              <a:t>. Что он получает от манипуляции? Что им движет?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Включить</a:t>
            </a:r>
            <a:r>
              <a:rPr lang="ru-RU" dirty="0" smtClean="0"/>
              <a:t> </a:t>
            </a:r>
            <a:r>
              <a:rPr lang="ru-RU" dirty="0" smtClean="0"/>
              <a:t>«психиатра».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Выбрать</a:t>
            </a:r>
            <a:r>
              <a:rPr lang="ru-RU" dirty="0" smtClean="0"/>
              <a:t> </a:t>
            </a:r>
            <a:r>
              <a:rPr lang="ru-RU" dirty="0" smtClean="0"/>
              <a:t>правильную </a:t>
            </a:r>
            <a:r>
              <a:rPr lang="ru-RU" b="1" dirty="0" smtClean="0">
                <a:solidFill>
                  <a:srgbClr val="C00000"/>
                </a:solidFill>
              </a:rPr>
              <a:t>стратегию</a:t>
            </a:r>
            <a:r>
              <a:rPr lang="ru-RU" dirty="0" smtClean="0"/>
              <a:t> с учётом пунктов 1), 2), 3) и действовать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46305777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 основных типов манипуляций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Недовольство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Обвинения себя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Скрытая </a:t>
            </a:r>
            <a:r>
              <a:rPr lang="ru-RU" dirty="0" smtClean="0"/>
              <a:t>угроза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Обвинения врача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Явная угроза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Несуществующие </a:t>
            </a:r>
            <a:r>
              <a:rPr lang="ru-RU" dirty="0" smtClean="0"/>
              <a:t>обязательства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 основных типов манипуляций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7.  Вы</a:t>
            </a:r>
            <a:r>
              <a:rPr lang="ru-RU" dirty="0" smtClean="0"/>
              <a:t> же </a:t>
            </a:r>
            <a:r>
              <a:rPr lang="ru-RU" dirty="0" smtClean="0"/>
              <a:t>эксперт!</a:t>
            </a:r>
          </a:p>
          <a:p>
            <a:pPr marL="514350" indent="-514350">
              <a:buNone/>
            </a:pPr>
            <a:r>
              <a:rPr lang="ru-RU" dirty="0" smtClean="0"/>
              <a:t>8.  Нежелание понимать</a:t>
            </a:r>
          </a:p>
          <a:p>
            <a:pPr marL="514350" indent="-514350">
              <a:buNone/>
            </a:pPr>
            <a:r>
              <a:rPr lang="ru-RU" dirty="0" smtClean="0"/>
              <a:t>9.  Я</a:t>
            </a:r>
            <a:r>
              <a:rPr lang="ru-RU" dirty="0" smtClean="0"/>
              <a:t> же эксперт!</a:t>
            </a:r>
          </a:p>
          <a:p>
            <a:pPr marL="514350" indent="-514350">
              <a:buNone/>
            </a:pPr>
            <a:r>
              <a:rPr lang="ru-RU" dirty="0" smtClean="0"/>
              <a:t>10. </a:t>
            </a:r>
            <a:r>
              <a:rPr lang="ru-RU" dirty="0" smtClean="0"/>
              <a:t>Лесть</a:t>
            </a:r>
          </a:p>
          <a:p>
            <a:pPr marL="514350" indent="-514350">
              <a:buNone/>
            </a:pPr>
            <a:r>
              <a:rPr lang="ru-RU" dirty="0" smtClean="0"/>
              <a:t>11. </a:t>
            </a:r>
            <a:r>
              <a:rPr lang="ru-RU" dirty="0" smtClean="0"/>
              <a:t>Будущая выгода</a:t>
            </a:r>
          </a:p>
          <a:p>
            <a:pPr marL="514350" indent="-514350">
              <a:buNone/>
            </a:pPr>
            <a:r>
              <a:rPr lang="ru-RU" dirty="0" smtClean="0"/>
              <a:t>12. </a:t>
            </a:r>
            <a:r>
              <a:rPr lang="ru-RU" dirty="0" smtClean="0"/>
              <a:t>Жалость</a:t>
            </a:r>
          </a:p>
          <a:p>
            <a:pPr>
              <a:buNone/>
            </a:pPr>
            <a:r>
              <a:rPr lang="ru-RU" dirty="0" smtClean="0"/>
              <a:t>13. Много </a:t>
            </a:r>
            <a:r>
              <a:rPr lang="ru-RU" dirty="0" smtClean="0"/>
              <a:t>тут вас </a:t>
            </a:r>
            <a:r>
              <a:rPr lang="ru-RU" dirty="0" smtClean="0"/>
              <a:t>таких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</a:t>
            </a:r>
            <a:r>
              <a:rPr lang="ru-RU" b="1" dirty="0" smtClean="0">
                <a:solidFill>
                  <a:srgbClr val="002060"/>
                </a:solidFill>
              </a:rPr>
              <a:t> какую «кнопку» нажимает </a:t>
            </a:r>
            <a:r>
              <a:rPr lang="ru-RU" b="1" dirty="0" smtClean="0">
                <a:solidFill>
                  <a:srgbClr val="002060"/>
                </a:solidFill>
              </a:rPr>
              <a:t>манипуляция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204864"/>
            <a:ext cx="8077200" cy="3688912"/>
          </a:xfrm>
        </p:spPr>
        <p:txBody>
          <a:bodyPr/>
          <a:lstStyle/>
          <a:p>
            <a:r>
              <a:rPr lang="ru-RU" dirty="0" smtClean="0"/>
              <a:t>Страх</a:t>
            </a:r>
          </a:p>
          <a:p>
            <a:r>
              <a:rPr lang="ru-RU" dirty="0" smtClean="0"/>
              <a:t>Вина</a:t>
            </a:r>
          </a:p>
          <a:p>
            <a:r>
              <a:rPr lang="ru-RU" dirty="0" smtClean="0"/>
              <a:t>Желание быть хорошим</a:t>
            </a:r>
          </a:p>
          <a:p>
            <a:r>
              <a:rPr lang="ru-RU" dirty="0" smtClean="0"/>
              <a:t>Тщеславие</a:t>
            </a:r>
          </a:p>
          <a:p>
            <a:r>
              <a:rPr lang="ru-RU" dirty="0" smtClean="0"/>
              <a:t>Желание </a:t>
            </a:r>
            <a:r>
              <a:rPr lang="ru-RU" dirty="0" smtClean="0"/>
              <a:t>заработать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Понять «причину» манипуляции и </a:t>
            </a:r>
            <a:r>
              <a:rPr lang="ru-RU" b="1" dirty="0" smtClean="0">
                <a:solidFill>
                  <a:srgbClr val="002060"/>
                </a:solidFill>
              </a:rPr>
              <a:t>выгоду пациента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92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Причины </a:t>
            </a:r>
            <a:r>
              <a:rPr lang="ru-RU" b="1" dirty="0" err="1" smtClean="0">
                <a:solidFill>
                  <a:srgbClr val="C00000"/>
                </a:solidFill>
              </a:rPr>
              <a:t>пациентских</a:t>
            </a:r>
            <a:r>
              <a:rPr lang="ru-RU" b="1" dirty="0" smtClean="0">
                <a:solidFill>
                  <a:srgbClr val="C00000"/>
                </a:solidFill>
              </a:rPr>
              <a:t> манипуляций: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Думают</a:t>
            </a:r>
            <a:r>
              <a:rPr lang="ru-RU" dirty="0" smtClean="0"/>
              <a:t>, что получат </a:t>
            </a:r>
            <a:r>
              <a:rPr lang="ru-RU" dirty="0" smtClean="0"/>
              <a:t>выгоду</a:t>
            </a:r>
          </a:p>
          <a:p>
            <a:r>
              <a:rPr lang="ru-RU" dirty="0" smtClean="0"/>
              <a:t>Компенсируют свои страхи, уязвимости, боль, тревожность …</a:t>
            </a:r>
          </a:p>
          <a:p>
            <a:r>
              <a:rPr lang="ru-RU" dirty="0" smtClean="0"/>
              <a:t>Пациенты считают</a:t>
            </a:r>
            <a:r>
              <a:rPr lang="ru-RU" dirty="0" smtClean="0"/>
              <a:t>, что иначе с </a:t>
            </a:r>
            <a:r>
              <a:rPr lang="ru-RU" dirty="0" smtClean="0"/>
              <a:t>доктором нельзя</a:t>
            </a:r>
          </a:p>
          <a:p>
            <a:r>
              <a:rPr lang="ru-RU" dirty="0" smtClean="0"/>
              <a:t>Хотят отжать максимально всё, что «по закону им положено»</a:t>
            </a:r>
          </a:p>
          <a:p>
            <a:r>
              <a:rPr lang="ru-RU" dirty="0" err="1" smtClean="0"/>
              <a:t>Самоутверждаются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963667"/>
            <a:ext cx="6087762" cy="4132334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9163" y="744538"/>
            <a:ext cx="7305675" cy="10207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«7 радикалов»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вариант типологии характеров пациентов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В. В. Пономаренко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7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10597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896" y="2492896"/>
            <a:ext cx="4365104" cy="4365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Включить </a:t>
            </a:r>
            <a:r>
              <a:rPr lang="ru-RU" b="1" dirty="0" smtClean="0">
                <a:solidFill>
                  <a:srgbClr val="002060"/>
                </a:solidFill>
              </a:rPr>
              <a:t>«психиатра»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ubI0Mghl_G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582" t="7442" r="3928" b="7101"/>
          <a:stretch>
            <a:fillRect/>
          </a:stretch>
        </p:blipFill>
        <p:spPr>
          <a:xfrm>
            <a:off x="827585" y="1556792"/>
            <a:ext cx="4464496" cy="273630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Выбрать стратегию поведения и </a:t>
            </a:r>
            <a:r>
              <a:rPr lang="ru-RU" b="1" dirty="0" smtClean="0">
                <a:solidFill>
                  <a:srgbClr val="002060"/>
                </a:solidFill>
              </a:rPr>
              <a:t>действовать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8077200" cy="47129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А) Основное правило при манипуляции — надо показать манипулятору, что ты видишь </a:t>
            </a:r>
            <a:r>
              <a:rPr lang="ru-RU" dirty="0" smtClean="0"/>
              <a:t>и понимаешь его манипуляцию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Б) Нельзя показывать </a:t>
            </a:r>
            <a:r>
              <a:rPr lang="ru-RU" dirty="0" smtClean="0"/>
              <a:t>оппоненту «нужду» в</a:t>
            </a:r>
            <a:r>
              <a:rPr lang="ru-RU" dirty="0" smtClean="0"/>
              <a:t> нём или ваш </a:t>
            </a:r>
            <a:r>
              <a:rPr lang="ru-RU" dirty="0" smtClean="0"/>
              <a:t>страх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Если манипуляция рациональная (то есть </a:t>
            </a:r>
            <a:r>
              <a:rPr lang="ru-RU" dirty="0" smtClean="0"/>
              <a:t>пациенту что-то </a:t>
            </a:r>
            <a:r>
              <a:rPr lang="ru-RU" dirty="0" smtClean="0"/>
              <a:t>нужно от вас), надо мягко, но уверенно объяснить </a:t>
            </a:r>
            <a:r>
              <a:rPr lang="ru-RU" dirty="0" smtClean="0"/>
              <a:t>ему, </a:t>
            </a:r>
            <a:r>
              <a:rPr lang="ru-RU" dirty="0" smtClean="0"/>
              <a:t>почему этого вы не можете </a:t>
            </a:r>
            <a:r>
              <a:rPr lang="ru-RU" dirty="0" smtClean="0"/>
              <a:t>сделать / предложить альтернативу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Выбрать стратегию поведения и </a:t>
            </a:r>
            <a:r>
              <a:rPr lang="ru-RU" b="1" dirty="0" smtClean="0">
                <a:solidFill>
                  <a:srgbClr val="002060"/>
                </a:solidFill>
              </a:rPr>
              <a:t>действовать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8077200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Г) Если </a:t>
            </a:r>
            <a:r>
              <a:rPr lang="ru-RU" dirty="0" smtClean="0"/>
              <a:t>пациент манипулирует </a:t>
            </a:r>
            <a:r>
              <a:rPr lang="ru-RU" dirty="0" smtClean="0"/>
              <a:t>«для удовольствия», стоит чётко показать, что вы не готовы к подобному общению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</a:t>
            </a:r>
            <a:r>
              <a:rPr lang="ru-RU" dirty="0" smtClean="0"/>
              <a:t>) В любом случае объясните </a:t>
            </a:r>
            <a:r>
              <a:rPr lang="ru-RU" dirty="0" smtClean="0"/>
              <a:t>пациенту, </a:t>
            </a:r>
            <a:r>
              <a:rPr lang="ru-RU" dirty="0" smtClean="0"/>
              <a:t>что партнёрские </a:t>
            </a:r>
            <a:r>
              <a:rPr lang="ru-RU" dirty="0" smtClean="0"/>
              <a:t>доверительные отношения </a:t>
            </a:r>
            <a:r>
              <a:rPr lang="ru-RU" dirty="0" smtClean="0"/>
              <a:t>выгодны не только </a:t>
            </a:r>
            <a:r>
              <a:rPr lang="ru-RU" dirty="0" smtClean="0"/>
              <a:t>доктору, </a:t>
            </a:r>
            <a:r>
              <a:rPr lang="ru-RU" dirty="0" smtClean="0"/>
              <a:t>но и ему самому </a:t>
            </a:r>
            <a:r>
              <a:rPr lang="ru-RU" dirty="0" smtClean="0"/>
              <a:t>пациенту</a:t>
            </a:r>
          </a:p>
          <a:p>
            <a:pPr>
              <a:buNone/>
            </a:pP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</a:t>
            </a:r>
            <a:r>
              <a:rPr lang="ru-RU" b="1" dirty="0" smtClean="0">
                <a:solidFill>
                  <a:srgbClr val="002060"/>
                </a:solidFill>
              </a:rPr>
              <a:t>пациентом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Слушайте </a:t>
            </a:r>
            <a:r>
              <a:rPr lang="ru-RU" b="1" dirty="0" smtClean="0">
                <a:solidFill>
                  <a:srgbClr val="C00000"/>
                </a:solidFill>
              </a:rPr>
              <a:t>внимательно и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 </a:t>
            </a:r>
            <a:r>
              <a:rPr lang="ru-RU" b="1" dirty="0" smtClean="0">
                <a:solidFill>
                  <a:srgbClr val="C00000"/>
                </a:solidFill>
              </a:rPr>
              <a:t>поймёте, что стоит за </a:t>
            </a:r>
            <a:r>
              <a:rPr lang="ru-RU" b="1" dirty="0" smtClean="0">
                <a:solidFill>
                  <a:srgbClr val="C00000"/>
                </a:solidFill>
              </a:rPr>
              <a:t>агрессией</a:t>
            </a:r>
          </a:p>
          <a:p>
            <a:pPr>
              <a:buNone/>
            </a:pPr>
            <a:r>
              <a:rPr lang="ru-RU" dirty="0" smtClean="0"/>
              <a:t>За </a:t>
            </a:r>
            <a:r>
              <a:rPr lang="ru-RU" dirty="0" smtClean="0"/>
              <a:t>ней вполне может оказаться реальная проблема.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Необходимо </a:t>
            </a:r>
            <a:r>
              <a:rPr lang="ru-RU" dirty="0" smtClean="0"/>
              <a:t>понять чувства </a:t>
            </a:r>
            <a:r>
              <a:rPr lang="ru-RU" dirty="0" smtClean="0"/>
              <a:t>пациента - в этом помогут </a:t>
            </a:r>
            <a:r>
              <a:rPr lang="ru-RU" dirty="0" smtClean="0"/>
              <a:t>не столько его слова, сколько тон голоса, интонации и жесты.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Затем </a:t>
            </a:r>
            <a:r>
              <a:rPr lang="ru-RU" dirty="0" smtClean="0"/>
              <a:t>услышьте главную мысль в потоке, отделяя агрессивную форму от содержания, иначе собственные эмоции помешают адекватно воспринять ситуацию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Слушайте </a:t>
            </a:r>
            <a:r>
              <a:rPr lang="ru-RU" dirty="0" smtClean="0">
                <a:solidFill>
                  <a:srgbClr val="C00000"/>
                </a:solidFill>
              </a:rPr>
              <a:t>ЧТО</a:t>
            </a:r>
            <a:r>
              <a:rPr lang="ru-RU" dirty="0" smtClean="0"/>
              <a:t> говорит, а не </a:t>
            </a:r>
            <a:r>
              <a:rPr lang="ru-RU" dirty="0" smtClean="0">
                <a:solidFill>
                  <a:srgbClr val="C00000"/>
                </a:solidFill>
              </a:rPr>
              <a:t>КАК</a:t>
            </a:r>
            <a:r>
              <a:rPr lang="ru-RU" dirty="0" smtClean="0"/>
              <a:t> говорит. 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Не </a:t>
            </a:r>
            <a:r>
              <a:rPr lang="ru-RU" b="1" dirty="0" smtClean="0">
                <a:solidFill>
                  <a:srgbClr val="C00000"/>
                </a:solidFill>
              </a:rPr>
              <a:t>поддавайтесь на </a:t>
            </a:r>
            <a:r>
              <a:rPr lang="ru-RU" b="1" dirty="0" smtClean="0">
                <a:solidFill>
                  <a:srgbClr val="C00000"/>
                </a:solidFill>
              </a:rPr>
              <a:t>провокации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Агрессивный </a:t>
            </a:r>
            <a:r>
              <a:rPr lang="ru-RU" dirty="0" smtClean="0"/>
              <a:t>пациент ждёт, что Вы ответите на его провокацию, вступив в словесную перепалку.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Помните</a:t>
            </a:r>
            <a:r>
              <a:rPr lang="ru-RU" dirty="0" smtClean="0"/>
              <a:t>, что Вы сильнее в медицинских вопросах, а вступив в обмен словесными выстрелами, станете равным с пациентом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словесной дуэли нет победителей, ибо проблема так и не решится.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129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Не </a:t>
            </a:r>
            <a:r>
              <a:rPr lang="ru-RU" b="1" dirty="0" smtClean="0">
                <a:solidFill>
                  <a:srgbClr val="C00000"/>
                </a:solidFill>
              </a:rPr>
              <a:t>повторяйте за пациентом грубых </a:t>
            </a:r>
            <a:r>
              <a:rPr lang="ru-RU" b="1" dirty="0" smtClean="0">
                <a:solidFill>
                  <a:srgbClr val="C00000"/>
                </a:solidFill>
              </a:rPr>
              <a:t>слов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Перефразируйте </a:t>
            </a:r>
            <a:r>
              <a:rPr lang="ru-RU" dirty="0" smtClean="0"/>
              <a:t>сказанное, не изменяя сути, и ответьте по существу проблемы.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Чем </a:t>
            </a:r>
            <a:r>
              <a:rPr lang="ru-RU" dirty="0" smtClean="0"/>
              <a:t>эмоциональнее пациент, тем более спокойнее реагируйте.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Оставайтесь </a:t>
            </a:r>
            <a:r>
              <a:rPr lang="ru-RU" dirty="0" smtClean="0"/>
              <a:t>вежливы и корректны, но обязательно продолжайте проявлять интерес к медицинской проблеме </a:t>
            </a:r>
            <a:r>
              <a:rPr lang="ru-RU" dirty="0" smtClean="0"/>
              <a:t>пациента.</a:t>
            </a:r>
          </a:p>
          <a:p>
            <a:pPr>
              <a:buNone/>
            </a:pPr>
            <a:r>
              <a:rPr lang="ru-RU" dirty="0" smtClean="0"/>
              <a:t>Холодная </a:t>
            </a:r>
            <a:r>
              <a:rPr lang="ru-RU" dirty="0" smtClean="0"/>
              <a:t>корректность бесит агрессора так же, как и ответное хамство.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8077200" cy="451338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 Не </a:t>
            </a:r>
            <a:r>
              <a:rPr lang="ru-RU" b="1" dirty="0" smtClean="0">
                <a:solidFill>
                  <a:srgbClr val="C00000"/>
                </a:solidFill>
              </a:rPr>
              <a:t>принимайте на свой </a:t>
            </a:r>
            <a:r>
              <a:rPr lang="ru-RU" b="1" dirty="0" smtClean="0">
                <a:solidFill>
                  <a:srgbClr val="C00000"/>
                </a:solidFill>
              </a:rPr>
              <a:t>счёт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Агрессия </a:t>
            </a:r>
            <a:r>
              <a:rPr lang="ru-RU" dirty="0" smtClean="0"/>
              <a:t>пациентов в большинстве случаев направлена не на Вас, а на ситуацию.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smtClean="0"/>
              <a:t>Вы всё перепутали!" означает, что "Мои анализы не пришли вовремя и </a:t>
            </a:r>
            <a:r>
              <a:rPr lang="ru-RU" dirty="0" err="1" smtClean="0"/>
              <a:t>и</a:t>
            </a:r>
            <a:r>
              <a:rPr lang="ru-RU" dirty="0" smtClean="0"/>
              <a:t> кто в этом виноват, меня не интересует, но поскольку я говорю с Вами, то Вам меня слушать и исправлять </a:t>
            </a:r>
            <a:r>
              <a:rPr lang="ru-RU" dirty="0" smtClean="0"/>
              <a:t>ситуацию». </a:t>
            </a:r>
          </a:p>
          <a:p>
            <a:pPr>
              <a:buNone/>
            </a:pPr>
            <a:r>
              <a:rPr lang="ru-RU" dirty="0" smtClean="0"/>
              <a:t>Врач </a:t>
            </a:r>
            <a:r>
              <a:rPr lang="ru-RU" dirty="0" smtClean="0"/>
              <a:t>выступает в роли громоотвода, а не цели агрессии.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5. Обращайтесь </a:t>
            </a:r>
            <a:r>
              <a:rPr lang="ru-RU" b="1" dirty="0" smtClean="0">
                <a:solidFill>
                  <a:srgbClr val="C00000"/>
                </a:solidFill>
              </a:rPr>
              <a:t>к пациенту по </a:t>
            </a:r>
            <a:r>
              <a:rPr lang="ru-RU" b="1" dirty="0" smtClean="0">
                <a:solidFill>
                  <a:srgbClr val="C00000"/>
                </a:solidFill>
              </a:rPr>
              <a:t>имени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пациент и слова не даёт </a:t>
            </a:r>
            <a:r>
              <a:rPr lang="ru-RU" dirty="0" smtClean="0"/>
              <a:t>вставить - назовите </a:t>
            </a:r>
            <a:r>
              <a:rPr lang="ru-RU" dirty="0" smtClean="0"/>
              <a:t>его по </a:t>
            </a:r>
            <a:r>
              <a:rPr lang="ru-RU" dirty="0" smtClean="0"/>
              <a:t>имени +/- отчеству.</a:t>
            </a:r>
          </a:p>
          <a:p>
            <a:pPr>
              <a:buNone/>
            </a:pPr>
            <a:r>
              <a:rPr lang="ru-RU" dirty="0" smtClean="0"/>
              <a:t>Большинство </a:t>
            </a:r>
            <a:r>
              <a:rPr lang="ru-RU" dirty="0" smtClean="0"/>
              <a:t>прислушивается и Вы сможете озвучить свой ответ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smtClean="0"/>
              <a:t>Помните, что для человека звук его </a:t>
            </a:r>
            <a:r>
              <a:rPr lang="ru-RU" dirty="0" smtClean="0"/>
              <a:t>имени - самый </a:t>
            </a:r>
            <a:r>
              <a:rPr lang="ru-RU" dirty="0" smtClean="0"/>
              <a:t>сладкий и самый важный звук в человеческой </a:t>
            </a:r>
            <a:r>
              <a:rPr lang="ru-RU" dirty="0" smtClean="0"/>
              <a:t>речи».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6. Выразите </a:t>
            </a:r>
            <a:r>
              <a:rPr lang="ru-RU" b="1" dirty="0" smtClean="0">
                <a:solidFill>
                  <a:srgbClr val="C00000"/>
                </a:solidFill>
              </a:rPr>
              <a:t>сочувствие и </a:t>
            </a:r>
            <a:r>
              <a:rPr lang="ru-RU" b="1" dirty="0" smtClean="0">
                <a:solidFill>
                  <a:srgbClr val="C00000"/>
                </a:solidFill>
              </a:rPr>
              <a:t>понимание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Необходимо </a:t>
            </a:r>
            <a:r>
              <a:rPr lang="ru-RU" dirty="0" smtClean="0"/>
              <a:t>выразить сожаление по поводу сложившейся ситуации, но без частностей.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 smtClean="0"/>
              <a:t>отделяйте себя от учреждения, в котором работаете, либо от коллег, даже если есть их вина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smtClean="0"/>
              <a:t>Я понимаю Ваши чувства, и это действительно неприятно. Сожалею, что произошло это недоразумение" 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7. Согласитесь </a:t>
            </a:r>
            <a:r>
              <a:rPr lang="ru-RU" b="1" dirty="0" smtClean="0">
                <a:solidFill>
                  <a:srgbClr val="C00000"/>
                </a:solidFill>
              </a:rPr>
              <a:t>и принесите </a:t>
            </a:r>
            <a:r>
              <a:rPr lang="ru-RU" b="1" dirty="0" smtClean="0">
                <a:solidFill>
                  <a:srgbClr val="C00000"/>
                </a:solidFill>
              </a:rPr>
              <a:t>извинения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недовольство пациента обоснованно, то лучше сразу с этим согласиться.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необоснованно, то согласиться с оговоркой сути ситуации без перехода на личности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М</a:t>
            </a:r>
            <a:r>
              <a:rPr lang="ru-RU" dirty="0" smtClean="0"/>
              <a:t>нимое </a:t>
            </a:r>
            <a:r>
              <a:rPr lang="ru-RU" dirty="0" smtClean="0"/>
              <a:t>согласие и мнимое признание вины сразу гасит конфликт и позволяет перейти решению </a:t>
            </a:r>
            <a:r>
              <a:rPr lang="ru-RU" dirty="0" smtClean="0"/>
              <a:t>вопроса.</a:t>
            </a:r>
          </a:p>
          <a:p>
            <a:pPr>
              <a:buNone/>
            </a:pPr>
            <a:r>
              <a:rPr lang="ru-RU" dirty="0" smtClean="0"/>
              <a:t>Будьте </a:t>
            </a:r>
            <a:r>
              <a:rPr lang="ru-RU" dirty="0" smtClean="0"/>
              <a:t>выше и лучше агрессора. 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22280" y="1721709"/>
            <a:ext cx="4691062" cy="277722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Характерные особенности: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мощный внутренний стержень;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ивут своей идеей, борются за нее, страдают, отстаивают;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асто не восприимчивы к информации со стороны;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рислушиваются только к своему мнению, игнорируют проблемы;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изнь построена по жестким принципам;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«кто не с нами – тот против нас»;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ажен конечный результат;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«цель оправдывает средства»;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ребовательны к себе и другим;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трого и внимательно оценивают оппонента;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лабо подвержены стрессам.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5768" y="802359"/>
            <a:ext cx="8229600" cy="5815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ПАРАНОЙЯЛЬНЫЙ (целеустремленный) тип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5298" name="Picture 2" descr="https://img.joinfo.com/i/2021/06/800x0/60d2d55141fe9.jpg"/>
          <p:cNvPicPr>
            <a:picLocks noChangeAspect="1" noChangeArrowheads="1"/>
          </p:cNvPicPr>
          <p:nvPr/>
        </p:nvPicPr>
        <p:blipFill>
          <a:blip r:embed="rId2" cstate="print"/>
          <a:srcRect l="18077" r="24301"/>
          <a:stretch>
            <a:fillRect/>
          </a:stretch>
        </p:blipFill>
        <p:spPr bwMode="auto">
          <a:xfrm>
            <a:off x="543697" y="1729371"/>
            <a:ext cx="3361038" cy="4374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9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8. Возьмите паузу при </a:t>
            </a:r>
            <a:r>
              <a:rPr lang="ru-RU" b="1" dirty="0" smtClean="0">
                <a:solidFill>
                  <a:srgbClr val="C00000"/>
                </a:solidFill>
              </a:rPr>
              <a:t>необходимости и </a:t>
            </a:r>
            <a:r>
              <a:rPr lang="ru-RU" b="1" dirty="0" smtClean="0">
                <a:solidFill>
                  <a:srgbClr val="C00000"/>
                </a:solidFill>
              </a:rPr>
              <a:t>по возможности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чувствуете, что эмоции переполняют, то покиньте поле боя, чтобы прийти в себя.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надо сделать под благовидным предлогом и ненадолго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smtClean="0"/>
              <a:t>Извините, мне надо проверить информацию по этому вопросу. Я вернусь к Вам, через минуту." 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9. Предложите </a:t>
            </a:r>
            <a:r>
              <a:rPr lang="ru-RU" b="1" dirty="0" smtClean="0">
                <a:solidFill>
                  <a:srgbClr val="C00000"/>
                </a:solidFill>
              </a:rPr>
              <a:t>план </a:t>
            </a:r>
            <a:r>
              <a:rPr lang="ru-RU" b="1" dirty="0" smtClean="0">
                <a:solidFill>
                  <a:srgbClr val="C00000"/>
                </a:solidFill>
              </a:rPr>
              <a:t>действий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После </a:t>
            </a:r>
            <a:r>
              <a:rPr lang="ru-RU" dirty="0" smtClean="0"/>
              <a:t>того, как Вы выслушали пациента и поняли, в чём заключается его проблема, изложите свои предложения чётко и недвусмысленно.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Будьте </a:t>
            </a:r>
            <a:r>
              <a:rPr lang="ru-RU" dirty="0" smtClean="0"/>
              <a:t>абсолютно уверены, что Ваш план осуществим. 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 принципов общения с конфликтным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77200" cy="4297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10. Заканчивайте </a:t>
            </a:r>
            <a:r>
              <a:rPr lang="ru-RU" b="1" dirty="0" smtClean="0">
                <a:solidFill>
                  <a:srgbClr val="C00000"/>
                </a:solidFill>
              </a:rPr>
              <a:t>своё предложение решения закрытым </a:t>
            </a:r>
            <a:r>
              <a:rPr lang="ru-RU" b="1" dirty="0" smtClean="0">
                <a:solidFill>
                  <a:srgbClr val="C00000"/>
                </a:solidFill>
              </a:rPr>
              <a:t>вопросом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smtClean="0"/>
              <a:t>Вас устраивает такой вариант</a:t>
            </a:r>
            <a:r>
              <a:rPr lang="ru-RU" dirty="0" smtClean="0"/>
              <a:t>?«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создаёт иллюзию выбора, при котором пациенту ничего не остаётся, как подтвердить Ваш.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n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122" y="1052736"/>
            <a:ext cx="8343848" cy="434714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ПАРАНОЙЯЛЬНЫЙ (целеустремленный) тип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727" y="1283604"/>
            <a:ext cx="2687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0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448" y="1296418"/>
            <a:ext cx="3523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Перестать спорить словами, действиями и «лицом»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Перейти к уточнению вопроса с целью максимально удовлетворить требования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Дать понять ему, что Вы оценили, кто перед Вами находится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Разговаривать четко, структурно, ясно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По-возможности, сразу связаться со своим руководителем и согласовать действия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4274" name="AutoShape 2" descr="https://revenuesandprofits.com/wp-content/uploads/2021/03/Boss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revenuesandprofits.com/wp-content/uploads/2021/03/Boss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revenuesandprofits.com/wp-content/uploads/2021/03/Boss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revenuesandprofits.com/wp-content/uploads/2021/03/Boss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2" name="Picture 10" descr="https://hillford.ru/wp-content/uploads/2020/05/pravila-avtoriteta-1536x1025.jpg"/>
          <p:cNvPicPr>
            <a:picLocks noChangeAspect="1" noChangeArrowheads="1"/>
          </p:cNvPicPr>
          <p:nvPr/>
        </p:nvPicPr>
        <p:blipFill>
          <a:blip r:embed="rId2" cstate="print"/>
          <a:srcRect l="22213" r="28401"/>
          <a:stretch>
            <a:fillRect/>
          </a:stretch>
        </p:blipFill>
        <p:spPr bwMode="auto">
          <a:xfrm>
            <a:off x="930876" y="1685782"/>
            <a:ext cx="3385752" cy="457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09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11960" y="1124744"/>
            <a:ext cx="4536504" cy="518457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Характерные особенности: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желание нравиться, быть в центре внимания;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«Весь мир — театр. В нем женщины, мужчины — все актеры…»;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общении часто манерны, излишне говорливы;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бычно верят в сказанное, несмотря на возможную недостоверность или несоответствие;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асто их внешний вид яркий, «вызывающий»;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моции – гипертрофированы;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реобладают широкие, картинные жесты и акцентированные позы;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речь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моциональная и экспрессивная, с драматическими паузами;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лавное – произвести нужное впечатление.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9093" t="336" r="17822" b="-2"/>
          <a:stretch>
            <a:fillRect/>
          </a:stretch>
        </p:blipFill>
        <p:spPr>
          <a:xfrm>
            <a:off x="683569" y="1628800"/>
            <a:ext cx="3312368" cy="429420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7305675" cy="49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ИСТЕРОИДНЫЙ  (демонстративный) тип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ИСТЕРОИДНЫЙ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демонстративный) тип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7" y="1353682"/>
            <a:ext cx="319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Segoe UI Emoji" pitchFamily="34" charset="0"/>
                <a:cs typeface="Arial" pitchFamily="34" charset="0"/>
              </a:rPr>
              <a:t>Как с ним общаться?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Segoe UI Emoj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844824"/>
            <a:ext cx="3523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Показать, что Вы увидели и оценили уникальность, необычность, оригинальность.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Выделить из общей массы.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Проговорить: «только для Вас», «в Вашем особом случае», «для Вас есть особое предложение»…</a:t>
            </a:r>
          </a:p>
          <a:p>
            <a:pPr marL="285750" indent="-285750" algn="l">
              <a:buFontTx/>
              <a:buChar char="-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Общаться эмоционально,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подхваливая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любому поводу.</a:t>
            </a:r>
          </a:p>
          <a:p>
            <a:pPr algn="l"/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.ebayimg.com/thumbs/images/m/mwRxL9vTpTKbTbBNK1JnGmQ/s-l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4947"/>
            <a:ext cx="3397548" cy="41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7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452939" y="1600202"/>
            <a:ext cx="4582205" cy="491143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Характерные особенности: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плохо переключается с одного на другое;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это люди системные, пунктуальные, неторопливые, прагматичные;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ля них важна подготовка к событию;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все всегда должно быть на своих местах, нетерпимы к беспорядку;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изненный принцип «Мой дом — моя крепость»;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любит свое дело, редко меняет работу;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его социальный ориентир – это семья;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моциональные всплески редки и незначительны;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есты спокойные, выверенные;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речь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ялая, медленная.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29600" cy="67589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ЭПИЛЕПТОИДНЫЙ (застревающий) тип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3DEA3-4F75-48A8-A331-37BBF81B59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02" name="Picture 2" descr="https://ustaliy.ru/wp-content/uploads/2020/10/test-naskolko-proczentov-vy-zanuda.jpg"/>
          <p:cNvPicPr>
            <a:picLocks noChangeAspect="1" noChangeArrowheads="1"/>
          </p:cNvPicPr>
          <p:nvPr/>
        </p:nvPicPr>
        <p:blipFill>
          <a:blip r:embed="rId2" cstate="print"/>
          <a:srcRect l="29446" r="7547"/>
          <a:stretch>
            <a:fillRect/>
          </a:stretch>
        </p:blipFill>
        <p:spPr bwMode="auto">
          <a:xfrm>
            <a:off x="650789" y="2006916"/>
            <a:ext cx="3641125" cy="346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6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2292</Words>
  <Application>Microsoft Office PowerPoint</Application>
  <PresentationFormat>Экран (4:3)</PresentationFormat>
  <Paragraphs>424</Paragraphs>
  <Slides>53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Обучение</vt:lpstr>
      <vt:lpstr>Просто о «сложных» пациентах</vt:lpstr>
      <vt:lpstr>Тестирование текущего состояния</vt:lpstr>
      <vt:lpstr>ПАЦИЕНТ – ЭТО …</vt:lpstr>
      <vt:lpstr>«7 радикалов»  или вариант типологии характеров пациентов по В. В. Пономаренко</vt:lpstr>
      <vt:lpstr>ПАРАНОЙЯЛЬНЫЙ (целеустремленный) тип</vt:lpstr>
      <vt:lpstr>ПАРАНОЙЯЛЬНЫЙ (целеустремленный) тип</vt:lpstr>
      <vt:lpstr>ИСТЕРОИДНЫЙ  (демонстративный) тип</vt:lpstr>
      <vt:lpstr>ИСТЕРОИДНЫЙ (демонстративный) тип</vt:lpstr>
      <vt:lpstr>ЭПИЛЕПТОИДНЫЙ (застревающий) тип</vt:lpstr>
      <vt:lpstr>ЭПИЛЕПТОИДНЫЙ (застревающий) тип</vt:lpstr>
      <vt:lpstr>ШИЗОИДНЫЙ  (странный) тип</vt:lpstr>
      <vt:lpstr>ШИЗОИДНЫЙ (странный) тип</vt:lpstr>
      <vt:lpstr>ГИПЕРТИМНЫЙ (жизнерадостный) тип</vt:lpstr>
      <vt:lpstr>ГИПЕРТИМНЫЙ  (жизнерадостный) тип</vt:lpstr>
      <vt:lpstr>ЭМОТИВНЫЙ  (чувствительный) тип</vt:lpstr>
      <vt:lpstr>ЭМОТИВНЫЙ (чувствительный) тип</vt:lpstr>
      <vt:lpstr>ТРЕВОЖНЫЙ  боязливый) тип</vt:lpstr>
      <vt:lpstr>ТРЕВОЖНЫЙ  (боязливый) тип</vt:lpstr>
      <vt:lpstr>КАК ГОВОРИТЬ, ЧТОБЫ НАС УСЛЫШАЛИ</vt:lpstr>
      <vt:lpstr>СТРУКТУРА   ОБЩЕНИЯ по А. Любимову</vt:lpstr>
      <vt:lpstr>СТРУКТУРА ОБЩЕНИЯ рамка проблемы и рамка решения</vt:lpstr>
      <vt:lpstr>МОРФОЛОГИЯ ТЕРАПЕВТИЧЕСКОЙ ИСТОРИИ (по М.Р. Гинзбургу)</vt:lpstr>
      <vt:lpstr>Внутренняя картина болезни (ВКБ)</vt:lpstr>
      <vt:lpstr>Внутренняя картина болезни (ВКБ)</vt:lpstr>
      <vt:lpstr>Типологии ВКБ</vt:lpstr>
      <vt:lpstr>Типологии ВКБ  по нескольким признакам</vt:lpstr>
      <vt:lpstr>Типологии ВКБ  по нескольким признакам</vt:lpstr>
      <vt:lpstr>Тип отношения к болезни  Личко А.Е., Иванов Н.Я.</vt:lpstr>
      <vt:lpstr>Тип отношения к болезни  Личко А.Е., Иванов Н.Я.</vt:lpstr>
      <vt:lpstr>Тип отношения к болезни  Личко А.Е., Иванов Н.Я.</vt:lpstr>
      <vt:lpstr>Патологические реакции на болезнь</vt:lpstr>
      <vt:lpstr>Слайд 32</vt:lpstr>
      <vt:lpstr>Выстраивание позитивного целеполагания</vt:lpstr>
      <vt:lpstr>МАНИПУЛЯЦИИ ПАЦИЕНТОВ ЧТО ДЕЛАТЬ, ЕСЛИ …</vt:lpstr>
      <vt:lpstr>Как не поддаваться на манипуляции пациентов?</vt:lpstr>
      <vt:lpstr>13 основных типов манипуляций</vt:lpstr>
      <vt:lpstr>13 основных типов манипуляций</vt:lpstr>
      <vt:lpstr>На какую «кнопку» нажимает манипуляция</vt:lpstr>
      <vt:lpstr>Понять «причину» манипуляции и выгоду пациента</vt:lpstr>
      <vt:lpstr>Включить «психиатра»</vt:lpstr>
      <vt:lpstr>Выбрать стратегию поведения и действовать</vt:lpstr>
      <vt:lpstr>Выбрать стратегию поведения и действовать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10 принципов общения с конфликтным пациентом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"Особенности психологического сопровождения пациентов с тяжелыми заболеваниями"</dc:title>
  <dc:creator/>
  <cp:lastModifiedBy/>
  <cp:revision>3</cp:revision>
  <dcterms:created xsi:type="dcterms:W3CDTF">2021-11-04T16:36:53Z</dcterms:created>
  <dcterms:modified xsi:type="dcterms:W3CDTF">2023-04-07T19:56:40Z</dcterms:modified>
</cp:coreProperties>
</file>