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58" r:id="rId4"/>
    <p:sldId id="270" r:id="rId5"/>
    <p:sldId id="276" r:id="rId6"/>
    <p:sldId id="296" r:id="rId7"/>
    <p:sldId id="269" r:id="rId8"/>
    <p:sldId id="283" r:id="rId9"/>
    <p:sldId id="284" r:id="rId10"/>
    <p:sldId id="274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DF4B0-713B-46E9-A839-A2C3369FE03A}" type="doc">
      <dgm:prSet loTypeId="urn:microsoft.com/office/officeart/2005/8/layout/gear1" loCatId="relationship" qsTypeId="urn:microsoft.com/office/officeart/2005/8/quickstyle/3d5" qsCatId="3D" csTypeId="urn:microsoft.com/office/officeart/2005/8/colors/accent1_2" csCatId="accent1" phldr="1"/>
      <dgm:spPr/>
    </dgm:pt>
    <dgm:pt modelId="{194478CA-D070-40A4-B5B3-8207AF5656E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CECA2CC8-7EE5-435A-A200-D1F9A860B09E}" type="parTrans" cxnId="{43185AD8-4246-40FD-83F5-33461F5F2BE1}">
      <dgm:prSet/>
      <dgm:spPr/>
      <dgm:t>
        <a:bodyPr/>
        <a:lstStyle/>
        <a:p>
          <a:endParaRPr lang="ru-RU"/>
        </a:p>
      </dgm:t>
    </dgm:pt>
    <dgm:pt modelId="{7033E94A-0553-477B-9FED-ADE0ECABF537}" type="sibTrans" cxnId="{43185AD8-4246-40FD-83F5-33461F5F2BE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FF20AC5-DFE5-4295-A914-4CBF04D1827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МЫШЛЕНИЕ</a:t>
          </a:r>
          <a:endParaRPr lang="ru-RU" dirty="0"/>
        </a:p>
      </dgm:t>
    </dgm:pt>
    <dgm:pt modelId="{8A3AD3AA-FDE8-4A91-A7CA-362BD64AD5A3}" type="parTrans" cxnId="{0ACFD582-18A3-4F56-B248-B5F84F869527}">
      <dgm:prSet/>
      <dgm:spPr/>
      <dgm:t>
        <a:bodyPr/>
        <a:lstStyle/>
        <a:p>
          <a:endParaRPr lang="ru-RU"/>
        </a:p>
      </dgm:t>
    </dgm:pt>
    <dgm:pt modelId="{2337C1F1-F7E7-4CB2-A1E9-9F703655F7EF}" type="sibTrans" cxnId="{0ACFD582-18A3-4F56-B248-B5F84F869527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2DC60DF-74F9-4FE1-A969-832E22CE7AB9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ЭМОЦИИ</a:t>
          </a:r>
          <a:endParaRPr lang="ru-RU" dirty="0"/>
        </a:p>
      </dgm:t>
    </dgm:pt>
    <dgm:pt modelId="{D83D3FBD-89FE-4D2E-A408-E8A8336C7B69}" type="parTrans" cxnId="{2450D226-CA3A-414C-80F6-14EF74C56CBF}">
      <dgm:prSet/>
      <dgm:spPr/>
      <dgm:t>
        <a:bodyPr/>
        <a:lstStyle/>
        <a:p>
          <a:endParaRPr lang="ru-RU"/>
        </a:p>
      </dgm:t>
    </dgm:pt>
    <dgm:pt modelId="{8622039A-0E5B-4135-8055-1111AA99ADE5}" type="sibTrans" cxnId="{2450D226-CA3A-414C-80F6-14EF74C56CB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4DBCCDB-FD58-4240-BB09-BC4B14522DB8}" type="pres">
      <dgm:prSet presAssocID="{36BDF4B0-713B-46E9-A839-A2C3369FE03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8817C-68AE-4A55-A88A-9B4268AB7B7A}" type="pres">
      <dgm:prSet presAssocID="{194478CA-D070-40A4-B5B3-8207AF5656E7}" presName="gear1" presStyleLbl="node1" presStyleIdx="0" presStyleCnt="3" custScaleX="96651" custScaleY="937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741F-38B8-4A11-B20E-5146EF4CC26D}" type="pres">
      <dgm:prSet presAssocID="{194478CA-D070-40A4-B5B3-8207AF5656E7}" presName="gear1srcNode" presStyleLbl="node1" presStyleIdx="0" presStyleCnt="3"/>
      <dgm:spPr/>
      <dgm:t>
        <a:bodyPr/>
        <a:lstStyle/>
        <a:p>
          <a:endParaRPr lang="ru-RU"/>
        </a:p>
      </dgm:t>
    </dgm:pt>
    <dgm:pt modelId="{781F7EFC-9A93-44D8-9A98-A4660DFC46FF}" type="pres">
      <dgm:prSet presAssocID="{194478CA-D070-40A4-B5B3-8207AF5656E7}" presName="gear1dstNode" presStyleLbl="node1" presStyleIdx="0" presStyleCnt="3"/>
      <dgm:spPr/>
      <dgm:t>
        <a:bodyPr/>
        <a:lstStyle/>
        <a:p>
          <a:endParaRPr lang="ru-RU"/>
        </a:p>
      </dgm:t>
    </dgm:pt>
    <dgm:pt modelId="{BEE8AF33-6D2B-40D9-B6D8-B9484AA03476}" type="pres">
      <dgm:prSet presAssocID="{5FF20AC5-DFE5-4295-A914-4CBF04D182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7D5B5-3878-47FA-A64F-191E3FC6367C}" type="pres">
      <dgm:prSet presAssocID="{5FF20AC5-DFE5-4295-A914-4CBF04D1827C}" presName="gear2srcNode" presStyleLbl="node1" presStyleIdx="1" presStyleCnt="3"/>
      <dgm:spPr/>
      <dgm:t>
        <a:bodyPr/>
        <a:lstStyle/>
        <a:p>
          <a:endParaRPr lang="ru-RU"/>
        </a:p>
      </dgm:t>
    </dgm:pt>
    <dgm:pt modelId="{93A0CB6A-5087-4FA4-94E3-D4780718A602}" type="pres">
      <dgm:prSet presAssocID="{5FF20AC5-DFE5-4295-A914-4CBF04D1827C}" presName="gear2dstNode" presStyleLbl="node1" presStyleIdx="1" presStyleCnt="3"/>
      <dgm:spPr/>
      <dgm:t>
        <a:bodyPr/>
        <a:lstStyle/>
        <a:p>
          <a:endParaRPr lang="ru-RU"/>
        </a:p>
      </dgm:t>
    </dgm:pt>
    <dgm:pt modelId="{829953F6-5E48-48EF-B983-0A3E49D7881A}" type="pres">
      <dgm:prSet presAssocID="{D2DC60DF-74F9-4FE1-A969-832E22CE7AB9}" presName="gear3" presStyleLbl="node1" presStyleIdx="2" presStyleCnt="3" custLinFactNeighborX="-4001" custLinFactNeighborY="-727"/>
      <dgm:spPr/>
      <dgm:t>
        <a:bodyPr/>
        <a:lstStyle/>
        <a:p>
          <a:endParaRPr lang="ru-RU"/>
        </a:p>
      </dgm:t>
    </dgm:pt>
    <dgm:pt modelId="{86B000E2-6F13-4EF1-B3CD-FBAB4B9BAE3A}" type="pres">
      <dgm:prSet presAssocID="{D2DC60DF-74F9-4FE1-A969-832E22CE7A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BDE8D-4A14-438D-A6E8-D70CD2065B0A}" type="pres">
      <dgm:prSet presAssocID="{D2DC60DF-74F9-4FE1-A969-832E22CE7AB9}" presName="gear3srcNode" presStyleLbl="node1" presStyleIdx="2" presStyleCnt="3"/>
      <dgm:spPr/>
      <dgm:t>
        <a:bodyPr/>
        <a:lstStyle/>
        <a:p>
          <a:endParaRPr lang="ru-RU"/>
        </a:p>
      </dgm:t>
    </dgm:pt>
    <dgm:pt modelId="{14D507EB-2FF6-4AAE-8EBF-8CBB3ECF70B2}" type="pres">
      <dgm:prSet presAssocID="{D2DC60DF-74F9-4FE1-A969-832E22CE7AB9}" presName="gear3dstNode" presStyleLbl="node1" presStyleIdx="2" presStyleCnt="3"/>
      <dgm:spPr/>
      <dgm:t>
        <a:bodyPr/>
        <a:lstStyle/>
        <a:p>
          <a:endParaRPr lang="ru-RU"/>
        </a:p>
      </dgm:t>
    </dgm:pt>
    <dgm:pt modelId="{CBF4BCDA-B708-4956-927B-EBAE215B56DB}" type="pres">
      <dgm:prSet presAssocID="{7033E94A-0553-477B-9FED-ADE0ECABF537}" presName="connector1" presStyleLbl="sibTrans2D1" presStyleIdx="0" presStyleCnt="3" custLinFactNeighborX="8680" custLinFactNeighborY="-11092"/>
      <dgm:spPr/>
      <dgm:t>
        <a:bodyPr/>
        <a:lstStyle/>
        <a:p>
          <a:endParaRPr lang="ru-RU"/>
        </a:p>
      </dgm:t>
    </dgm:pt>
    <dgm:pt modelId="{DC857A99-4F9E-4A26-95BC-49E18B0C5147}" type="pres">
      <dgm:prSet presAssocID="{2337C1F1-F7E7-4CB2-A1E9-9F703655F7EF}" presName="connector2" presStyleLbl="sibTrans2D1" presStyleIdx="1" presStyleCnt="3" custLinFactNeighborX="347" custLinFactNeighborY="-4168"/>
      <dgm:spPr/>
      <dgm:t>
        <a:bodyPr/>
        <a:lstStyle/>
        <a:p>
          <a:endParaRPr lang="ru-RU"/>
        </a:p>
      </dgm:t>
    </dgm:pt>
    <dgm:pt modelId="{1EA33D5A-B008-4CE9-8A2D-160444628EF3}" type="pres">
      <dgm:prSet presAssocID="{8622039A-0E5B-4135-8055-1111AA99ADE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B981F3C-8D05-4B48-8462-0E8D544A51EE}" type="presOf" srcId="{194478CA-D070-40A4-B5B3-8207AF5656E7}" destId="{781F7EFC-9A93-44D8-9A98-A4660DFC46FF}" srcOrd="2" destOrd="0" presId="urn:microsoft.com/office/officeart/2005/8/layout/gear1"/>
    <dgm:cxn modelId="{C9BE77DA-51A1-4128-86AB-90FD1BCA0698}" type="presOf" srcId="{D2DC60DF-74F9-4FE1-A969-832E22CE7AB9}" destId="{829953F6-5E48-48EF-B983-0A3E49D7881A}" srcOrd="0" destOrd="0" presId="urn:microsoft.com/office/officeart/2005/8/layout/gear1"/>
    <dgm:cxn modelId="{2450D226-CA3A-414C-80F6-14EF74C56CBF}" srcId="{36BDF4B0-713B-46E9-A839-A2C3369FE03A}" destId="{D2DC60DF-74F9-4FE1-A969-832E22CE7AB9}" srcOrd="2" destOrd="0" parTransId="{D83D3FBD-89FE-4D2E-A408-E8A8336C7B69}" sibTransId="{8622039A-0E5B-4135-8055-1111AA99ADE5}"/>
    <dgm:cxn modelId="{C7961F5F-C005-40E2-B7C7-063972DEC40B}" type="presOf" srcId="{D2DC60DF-74F9-4FE1-A969-832E22CE7AB9}" destId="{14D507EB-2FF6-4AAE-8EBF-8CBB3ECF70B2}" srcOrd="3" destOrd="0" presId="urn:microsoft.com/office/officeart/2005/8/layout/gear1"/>
    <dgm:cxn modelId="{6FB7981D-315C-4B8C-8606-06176DC011E3}" type="presOf" srcId="{194478CA-D070-40A4-B5B3-8207AF5656E7}" destId="{A72A741F-38B8-4A11-B20E-5146EF4CC26D}" srcOrd="1" destOrd="0" presId="urn:microsoft.com/office/officeart/2005/8/layout/gear1"/>
    <dgm:cxn modelId="{8C553425-7BFD-453D-87E7-E58A3E2CB40F}" type="presOf" srcId="{194478CA-D070-40A4-B5B3-8207AF5656E7}" destId="{D808817C-68AE-4A55-A88A-9B4268AB7B7A}" srcOrd="0" destOrd="0" presId="urn:microsoft.com/office/officeart/2005/8/layout/gear1"/>
    <dgm:cxn modelId="{8884AB9C-597D-42A4-804B-9D422642BA38}" type="presOf" srcId="{8622039A-0E5B-4135-8055-1111AA99ADE5}" destId="{1EA33D5A-B008-4CE9-8A2D-160444628EF3}" srcOrd="0" destOrd="0" presId="urn:microsoft.com/office/officeart/2005/8/layout/gear1"/>
    <dgm:cxn modelId="{7FAED51B-3B42-46D4-9530-29EEEB31C8F7}" type="presOf" srcId="{5FF20AC5-DFE5-4295-A914-4CBF04D1827C}" destId="{BEE8AF33-6D2B-40D9-B6D8-B9484AA03476}" srcOrd="0" destOrd="0" presId="urn:microsoft.com/office/officeart/2005/8/layout/gear1"/>
    <dgm:cxn modelId="{964EE740-4731-4A67-9153-D567FF83BDF3}" type="presOf" srcId="{5FF20AC5-DFE5-4295-A914-4CBF04D1827C}" destId="{7C27D5B5-3878-47FA-A64F-191E3FC6367C}" srcOrd="1" destOrd="0" presId="urn:microsoft.com/office/officeart/2005/8/layout/gear1"/>
    <dgm:cxn modelId="{4F9562E6-9DE9-4826-A5B6-F6A8DDB0408C}" type="presOf" srcId="{7033E94A-0553-477B-9FED-ADE0ECABF537}" destId="{CBF4BCDA-B708-4956-927B-EBAE215B56DB}" srcOrd="0" destOrd="0" presId="urn:microsoft.com/office/officeart/2005/8/layout/gear1"/>
    <dgm:cxn modelId="{8B94A5DA-EF47-4F76-BDB5-1F0F0EB5DE68}" type="presOf" srcId="{2337C1F1-F7E7-4CB2-A1E9-9F703655F7EF}" destId="{DC857A99-4F9E-4A26-95BC-49E18B0C5147}" srcOrd="0" destOrd="0" presId="urn:microsoft.com/office/officeart/2005/8/layout/gear1"/>
    <dgm:cxn modelId="{0FF3FC9C-4F8C-4888-BE4B-695F208816CF}" type="presOf" srcId="{D2DC60DF-74F9-4FE1-A969-832E22CE7AB9}" destId="{960BDE8D-4A14-438D-A6E8-D70CD2065B0A}" srcOrd="2" destOrd="0" presId="urn:microsoft.com/office/officeart/2005/8/layout/gear1"/>
    <dgm:cxn modelId="{FC005F0C-7121-4D6D-B225-C64C9C71FBBC}" type="presOf" srcId="{D2DC60DF-74F9-4FE1-A969-832E22CE7AB9}" destId="{86B000E2-6F13-4EF1-B3CD-FBAB4B9BAE3A}" srcOrd="1" destOrd="0" presId="urn:microsoft.com/office/officeart/2005/8/layout/gear1"/>
    <dgm:cxn modelId="{43185AD8-4246-40FD-83F5-33461F5F2BE1}" srcId="{36BDF4B0-713B-46E9-A839-A2C3369FE03A}" destId="{194478CA-D070-40A4-B5B3-8207AF5656E7}" srcOrd="0" destOrd="0" parTransId="{CECA2CC8-7EE5-435A-A200-D1F9A860B09E}" sibTransId="{7033E94A-0553-477B-9FED-ADE0ECABF537}"/>
    <dgm:cxn modelId="{0ACFD582-18A3-4F56-B248-B5F84F869527}" srcId="{36BDF4B0-713B-46E9-A839-A2C3369FE03A}" destId="{5FF20AC5-DFE5-4295-A914-4CBF04D1827C}" srcOrd="1" destOrd="0" parTransId="{8A3AD3AA-FDE8-4A91-A7CA-362BD64AD5A3}" sibTransId="{2337C1F1-F7E7-4CB2-A1E9-9F703655F7EF}"/>
    <dgm:cxn modelId="{B7761F81-830F-41BE-9F93-F248FA6102AC}" type="presOf" srcId="{36BDF4B0-713B-46E9-A839-A2C3369FE03A}" destId="{D4DBCCDB-FD58-4240-BB09-BC4B14522DB8}" srcOrd="0" destOrd="0" presId="urn:microsoft.com/office/officeart/2005/8/layout/gear1"/>
    <dgm:cxn modelId="{25396977-5C04-48EF-B448-1635ECA4E590}" type="presOf" srcId="{5FF20AC5-DFE5-4295-A914-4CBF04D1827C}" destId="{93A0CB6A-5087-4FA4-94E3-D4780718A602}" srcOrd="2" destOrd="0" presId="urn:microsoft.com/office/officeart/2005/8/layout/gear1"/>
    <dgm:cxn modelId="{C55E55BD-4C7D-41BC-98B4-11D7224EB707}" type="presParOf" srcId="{D4DBCCDB-FD58-4240-BB09-BC4B14522DB8}" destId="{D808817C-68AE-4A55-A88A-9B4268AB7B7A}" srcOrd="0" destOrd="0" presId="urn:microsoft.com/office/officeart/2005/8/layout/gear1"/>
    <dgm:cxn modelId="{00F3045B-E172-4448-89C1-E372FCD5ECD8}" type="presParOf" srcId="{D4DBCCDB-FD58-4240-BB09-BC4B14522DB8}" destId="{A72A741F-38B8-4A11-B20E-5146EF4CC26D}" srcOrd="1" destOrd="0" presId="urn:microsoft.com/office/officeart/2005/8/layout/gear1"/>
    <dgm:cxn modelId="{31EF6008-7427-4876-B0B8-6588BC456176}" type="presParOf" srcId="{D4DBCCDB-FD58-4240-BB09-BC4B14522DB8}" destId="{781F7EFC-9A93-44D8-9A98-A4660DFC46FF}" srcOrd="2" destOrd="0" presId="urn:microsoft.com/office/officeart/2005/8/layout/gear1"/>
    <dgm:cxn modelId="{C0CC46ED-983D-4431-8B13-B18629F5923D}" type="presParOf" srcId="{D4DBCCDB-FD58-4240-BB09-BC4B14522DB8}" destId="{BEE8AF33-6D2B-40D9-B6D8-B9484AA03476}" srcOrd="3" destOrd="0" presId="urn:microsoft.com/office/officeart/2005/8/layout/gear1"/>
    <dgm:cxn modelId="{02F59414-5212-4681-A5E5-A4604CCE4D5F}" type="presParOf" srcId="{D4DBCCDB-FD58-4240-BB09-BC4B14522DB8}" destId="{7C27D5B5-3878-47FA-A64F-191E3FC6367C}" srcOrd="4" destOrd="0" presId="urn:microsoft.com/office/officeart/2005/8/layout/gear1"/>
    <dgm:cxn modelId="{2C63F54A-3E71-44F7-B02A-AC4C5B83E37A}" type="presParOf" srcId="{D4DBCCDB-FD58-4240-BB09-BC4B14522DB8}" destId="{93A0CB6A-5087-4FA4-94E3-D4780718A602}" srcOrd="5" destOrd="0" presId="urn:microsoft.com/office/officeart/2005/8/layout/gear1"/>
    <dgm:cxn modelId="{2347A848-BA83-4A3E-95AF-883C7CC8C658}" type="presParOf" srcId="{D4DBCCDB-FD58-4240-BB09-BC4B14522DB8}" destId="{829953F6-5E48-48EF-B983-0A3E49D7881A}" srcOrd="6" destOrd="0" presId="urn:microsoft.com/office/officeart/2005/8/layout/gear1"/>
    <dgm:cxn modelId="{46A3DE1B-169B-424C-A059-0AA7DA5F3CD2}" type="presParOf" srcId="{D4DBCCDB-FD58-4240-BB09-BC4B14522DB8}" destId="{86B000E2-6F13-4EF1-B3CD-FBAB4B9BAE3A}" srcOrd="7" destOrd="0" presId="urn:microsoft.com/office/officeart/2005/8/layout/gear1"/>
    <dgm:cxn modelId="{CF644062-B1CA-4003-B09D-D929B3FB370D}" type="presParOf" srcId="{D4DBCCDB-FD58-4240-BB09-BC4B14522DB8}" destId="{960BDE8D-4A14-438D-A6E8-D70CD2065B0A}" srcOrd="8" destOrd="0" presId="urn:microsoft.com/office/officeart/2005/8/layout/gear1"/>
    <dgm:cxn modelId="{248CCA4F-6244-49A9-BA21-0662AEE18BF6}" type="presParOf" srcId="{D4DBCCDB-FD58-4240-BB09-BC4B14522DB8}" destId="{14D507EB-2FF6-4AAE-8EBF-8CBB3ECF70B2}" srcOrd="9" destOrd="0" presId="urn:microsoft.com/office/officeart/2005/8/layout/gear1"/>
    <dgm:cxn modelId="{1936103F-AF71-4D2C-995F-00F3AB4D4660}" type="presParOf" srcId="{D4DBCCDB-FD58-4240-BB09-BC4B14522DB8}" destId="{CBF4BCDA-B708-4956-927B-EBAE215B56DB}" srcOrd="10" destOrd="0" presId="urn:microsoft.com/office/officeart/2005/8/layout/gear1"/>
    <dgm:cxn modelId="{9829B5CC-F653-4AA7-A3E0-38ED6305A751}" type="presParOf" srcId="{D4DBCCDB-FD58-4240-BB09-BC4B14522DB8}" destId="{DC857A99-4F9E-4A26-95BC-49E18B0C5147}" srcOrd="11" destOrd="0" presId="urn:microsoft.com/office/officeart/2005/8/layout/gear1"/>
    <dgm:cxn modelId="{149A4DAC-FB82-4121-B18C-940FDA21ED7F}" type="presParOf" srcId="{D4DBCCDB-FD58-4240-BB09-BC4B14522DB8}" destId="{1EA33D5A-B008-4CE9-8A2D-160444628E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8817C-68AE-4A55-A88A-9B4268AB7B7A}">
      <dsp:nvSpPr>
        <dsp:cNvPr id="0" name=""/>
        <dsp:cNvSpPr/>
      </dsp:nvSpPr>
      <dsp:spPr>
        <a:xfrm>
          <a:off x="2099354" y="2646948"/>
          <a:ext cx="2406081" cy="2333563"/>
        </a:xfrm>
        <a:prstGeom prst="gear9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ПОВЕДЕНИЕ</a:t>
          </a:r>
          <a:endParaRPr lang="ru-RU" sz="1200" kern="1200" dirty="0"/>
        </a:p>
      </dsp:txBody>
      <dsp:txXfrm>
        <a:off x="2099354" y="2646948"/>
        <a:ext cx="2406081" cy="2333563"/>
      </dsp:txXfrm>
    </dsp:sp>
    <dsp:sp modelId="{BEE8AF33-6D2B-40D9-B6D8-B9484AA03476}">
      <dsp:nvSpPr>
        <dsp:cNvPr id="0" name=""/>
        <dsp:cNvSpPr/>
      </dsp:nvSpPr>
      <dsp:spPr>
        <a:xfrm>
          <a:off x="609259" y="1980587"/>
          <a:ext cx="1810511" cy="1810511"/>
        </a:xfrm>
        <a:prstGeom prst="gear6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МЫШЛЕНИЕ</a:t>
          </a:r>
          <a:endParaRPr lang="ru-RU" sz="1200" kern="1200" dirty="0"/>
        </a:p>
      </dsp:txBody>
      <dsp:txXfrm>
        <a:off x="609259" y="1980587"/>
        <a:ext cx="1810511" cy="1810511"/>
      </dsp:txXfrm>
    </dsp:sp>
    <dsp:sp modelId="{829953F6-5E48-48EF-B983-0A3E49D7881A}">
      <dsp:nvSpPr>
        <dsp:cNvPr id="0" name=""/>
        <dsp:cNvSpPr/>
      </dsp:nvSpPr>
      <dsp:spPr>
        <a:xfrm rot="20700000">
          <a:off x="1536404" y="715724"/>
          <a:ext cx="1773931" cy="1773931"/>
        </a:xfrm>
        <a:prstGeom prst="gear6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ЭМОЦИИ</a:t>
          </a:r>
          <a:endParaRPr lang="ru-RU" sz="1200" kern="1200" dirty="0"/>
        </a:p>
      </dsp:txBody>
      <dsp:txXfrm>
        <a:off x="1925479" y="1104799"/>
        <a:ext cx="995781" cy="995781"/>
      </dsp:txXfrm>
    </dsp:sp>
    <dsp:sp modelId="{CBF4BCDA-B708-4956-927B-EBAE215B56DB}">
      <dsp:nvSpPr>
        <dsp:cNvPr id="0" name=""/>
        <dsp:cNvSpPr/>
      </dsp:nvSpPr>
      <dsp:spPr>
        <a:xfrm>
          <a:off x="2146491" y="1837820"/>
          <a:ext cx="3186500" cy="3186500"/>
        </a:xfrm>
        <a:prstGeom prst="circularArrow">
          <a:avLst>
            <a:gd name="adj1" fmla="val 4687"/>
            <a:gd name="adj2" fmla="val 299029"/>
            <a:gd name="adj3" fmla="val 2523579"/>
            <a:gd name="adj4" fmla="val 15845398"/>
            <a:gd name="adj5" fmla="val 5469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57A99-4F9E-4A26-95BC-49E18B0C5147}">
      <dsp:nvSpPr>
        <dsp:cNvPr id="0" name=""/>
        <dsp:cNvSpPr/>
      </dsp:nvSpPr>
      <dsp:spPr>
        <a:xfrm>
          <a:off x="296654" y="1482067"/>
          <a:ext cx="2315191" cy="23151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3D5A-B008-4CE9-8A2D-160444628EF3}">
      <dsp:nvSpPr>
        <dsp:cNvPr id="0" name=""/>
        <dsp:cNvSpPr/>
      </dsp:nvSpPr>
      <dsp:spPr>
        <a:xfrm>
          <a:off x="1213001" y="341536"/>
          <a:ext cx="2496242" cy="24962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35674-E608-47B1-AF00-9C7C3DD1DC49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3EC8C-F476-4612-B1C2-844CC199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fe6d8e4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14388" y="1524000"/>
            <a:ext cx="5486401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9fe6d8e408_0_2:notes"/>
          <p:cNvSpPr txBox="1">
            <a:spLocks noGrp="1"/>
          </p:cNvSpPr>
          <p:nvPr>
            <p:ph type="body" idx="1"/>
          </p:nvPr>
        </p:nvSpPr>
        <p:spPr>
          <a:xfrm>
            <a:off x="385763" y="5867400"/>
            <a:ext cx="3086100" cy="4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Титульный слайд </a:t>
            </a:r>
            <a:r>
              <a:rPr lang="ru-RU" b="1"/>
              <a:t>для Фармвестника</a:t>
            </a:r>
            <a:endParaRPr b="1"/>
          </a:p>
        </p:txBody>
      </p:sp>
      <p:sp>
        <p:nvSpPr>
          <p:cNvPr id="255" name="Google Shape;255;g29fe6d8e408_0_2:notes"/>
          <p:cNvSpPr txBox="1">
            <a:spLocks noGrp="1"/>
          </p:cNvSpPr>
          <p:nvPr>
            <p:ph type="sldNum" idx="12"/>
          </p:nvPr>
        </p:nvSpPr>
        <p:spPr>
          <a:xfrm>
            <a:off x="2185095" y="11580284"/>
            <a:ext cx="1671638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fe6d8e40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814388" y="1524000"/>
            <a:ext cx="5486401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9fe6d8e408_0_2:notes"/>
          <p:cNvSpPr txBox="1">
            <a:spLocks noGrp="1"/>
          </p:cNvSpPr>
          <p:nvPr>
            <p:ph type="body" idx="1"/>
          </p:nvPr>
        </p:nvSpPr>
        <p:spPr>
          <a:xfrm>
            <a:off x="385763" y="5867400"/>
            <a:ext cx="3086100" cy="4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Титульный слайд </a:t>
            </a:r>
            <a:r>
              <a:rPr lang="ru-RU" b="1"/>
              <a:t>для Фармвестника</a:t>
            </a:r>
            <a:endParaRPr b="1"/>
          </a:p>
        </p:txBody>
      </p:sp>
      <p:sp>
        <p:nvSpPr>
          <p:cNvPr id="255" name="Google Shape;255;g29fe6d8e408_0_2:notes"/>
          <p:cNvSpPr txBox="1">
            <a:spLocks noGrp="1"/>
          </p:cNvSpPr>
          <p:nvPr>
            <p:ph type="sldNum" idx="12"/>
          </p:nvPr>
        </p:nvSpPr>
        <p:spPr>
          <a:xfrm>
            <a:off x="2185095" y="11580284"/>
            <a:ext cx="1671638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-11113" y="2"/>
            <a:ext cx="2741613" cy="219075"/>
            <a:chOff x="6398939" y="2274548"/>
            <a:chExt cx="2742246" cy="218348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8591783" y="2276131"/>
              <a:ext cx="549402" cy="216765"/>
            </a:xfrm>
            <a:prstGeom prst="rect">
              <a:avLst/>
            </a:prstGeom>
            <a:solidFill>
              <a:srgbClr val="96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8047145" y="2276131"/>
              <a:ext cx="549402" cy="216765"/>
            </a:xfrm>
            <a:prstGeom prst="rect">
              <a:avLst/>
            </a:prstGeom>
            <a:solidFill>
              <a:srgbClr val="C6B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7497744" y="2274548"/>
              <a:ext cx="549402" cy="216766"/>
            </a:xfrm>
            <a:prstGeom prst="rect">
              <a:avLst/>
            </a:prstGeom>
            <a:solidFill>
              <a:srgbClr val="979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6948342" y="2274548"/>
              <a:ext cx="549402" cy="216766"/>
            </a:xfrm>
            <a:prstGeom prst="rect">
              <a:avLst/>
            </a:prstGeom>
            <a:solidFill>
              <a:srgbClr val="515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6398939" y="2274548"/>
              <a:ext cx="549403" cy="216766"/>
            </a:xfrm>
            <a:prstGeom prst="rect">
              <a:avLst/>
            </a:prstGeom>
            <a:solidFill>
              <a:srgbClr val="3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</p:grp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1E85-1976-4C62-A793-74FC736DE3AE}" type="datetimeFigureOut">
              <a:rPr lang="ru-RU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DEA3-4F75-48A8-A331-37BBF81B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1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4EA5-83F9-4129-BADC-5D3CB9D90CB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265B-0C01-4716-AF43-C51BAD6D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mailto:msc.knysh@gmail.com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hyperlink" Target="mailto:youtube.com/@KNYSH_PSY" TargetMode="Externa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16416" cy="30963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ПСИХОЛОГИЧЕСКАЯ </a:t>
            </a:r>
            <a:b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РОЛЬ СЕМЬИ </a:t>
            </a:r>
            <a:b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В ВОЗНИКНОВЕНИИ </a:t>
            </a:r>
            <a:b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И РАЗВИТИИ РПП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256" y="4293096"/>
            <a:ext cx="6445224" cy="182758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Кныш Олег Юрьевич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линический, кризисный, детский психолог, гипнолог, мастер НЛП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консультант по коррекции веса и психологии пищевого поведения, КПТ- терапевт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психологического центра ПСИХОЛОГИКА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oogle Shape;99;p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9552" y="4293096"/>
            <a:ext cx="1675125" cy="16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000" b="1" dirty="0" err="1" smtClean="0">
                <a:solidFill>
                  <a:srgbClr val="002060"/>
                </a:solidFill>
              </a:rPr>
              <a:t>Гипопротекция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гипоопека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dirty="0" smtClean="0">
                <a:solidFill>
                  <a:srgbClr val="002060"/>
                </a:solidFill>
              </a:rPr>
              <a:t>– отсутствие необходимой заботы о ребенке, недостатком контроля, он предоставлен самому себе.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Такое отношение приводит к асоциальному поведению. </a:t>
            </a:r>
          </a:p>
        </p:txBody>
      </p:sp>
      <p:pic>
        <p:nvPicPr>
          <p:cNvPr id="6146" name="Picture 2" descr="https://prosindrom.ru/wp-content/uploads/2018/02/aa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7"/>
            <a:ext cx="5365674" cy="378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Доминирующая </a:t>
            </a:r>
            <a:r>
              <a:rPr lang="ru-RU" sz="2000" b="1" dirty="0" err="1" smtClean="0">
                <a:solidFill>
                  <a:srgbClr val="002060"/>
                </a:solidFill>
              </a:rPr>
              <a:t>гиперпротекция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гиперопека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dirty="0" smtClean="0">
                <a:solidFill>
                  <a:srgbClr val="002060"/>
                </a:solidFill>
              </a:rPr>
              <a:t>– навязчивая забота, чрезмерная опека и контроль, подавление у ребенка чувства ответственности, умения постоять за себя. 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kz-russia.ru/wp-content/uploads/d/6/1/d61dfd99e6462087113c0e2b3fc7a16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328592" cy="399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</a:rPr>
              <a:t>Потворствующая </a:t>
            </a:r>
            <a:r>
              <a:rPr lang="ru-RU" sz="2000" b="1" dirty="0" err="1" smtClean="0">
                <a:solidFill>
                  <a:srgbClr val="002060"/>
                </a:solidFill>
              </a:rPr>
              <a:t>гиперпротекция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– стремление удовлетворить все желания ребенка, присвоение роли «кумира» в семье.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Ребенок вырастает с завышенным уровнем притязаний, который не соответствует его возможностям. </a:t>
            </a:r>
          </a:p>
        </p:txBody>
      </p:sp>
      <p:pic>
        <p:nvPicPr>
          <p:cNvPr id="25602" name="Picture 2" descr="https://detkisuper.ru/wp-content/uploads/c/8/c/c8c4bf8f21743973547f7fb68976b36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2943746"/>
            <a:ext cx="5400601" cy="3797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4. </a:t>
            </a:r>
            <a:r>
              <a:rPr lang="ru-RU" sz="2000" b="1" dirty="0" smtClean="0">
                <a:solidFill>
                  <a:srgbClr val="002060"/>
                </a:solidFill>
              </a:rPr>
              <a:t>Эмоциональное отвержение </a:t>
            </a:r>
            <a:r>
              <a:rPr lang="ru-RU" sz="2000" dirty="0" smtClean="0">
                <a:solidFill>
                  <a:srgbClr val="002060"/>
                </a:solidFill>
              </a:rPr>
              <a:t>– непринятие ребенка во всех его проявлениях, игнорирование его потребностей. Разделяется на скрытое эмоциональное отвержение и на явное. При явном, ребенку напрямую говорят о его ненужности, неуместности. При скрытом, это завуалировано насмешками или наигранной заботой.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Может приводить к развитию соответствующих психопатий. </a:t>
            </a:r>
          </a:p>
        </p:txBody>
      </p:sp>
      <p:pic>
        <p:nvPicPr>
          <p:cNvPr id="26626" name="Picture 2" descr="https://n1s1.hsmedia.ru/b0/7c/13/b07c139a4e31f2bf014cc727ad105a57/1920x1152_0xac120003_4998372341627567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3429000"/>
            <a:ext cx="5520613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5. Тип патогенного воспитания: «</a:t>
            </a:r>
            <a:r>
              <a:rPr lang="ru-RU" sz="2000" b="1" dirty="0" smtClean="0">
                <a:solidFill>
                  <a:srgbClr val="002060"/>
                </a:solidFill>
              </a:rPr>
              <a:t>жестокие взаимоотношения</a:t>
            </a:r>
            <a:r>
              <a:rPr lang="ru-RU" sz="2000" dirty="0" smtClean="0">
                <a:solidFill>
                  <a:srgbClr val="002060"/>
                </a:solidFill>
              </a:rPr>
              <a:t>» –характеризуется не только эмоциональной холодностью, но и в открытой форме побоями и насилием.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Наиболее отрицательное воздействие на ребенка. </a:t>
            </a:r>
          </a:p>
        </p:txBody>
      </p:sp>
      <p:pic>
        <p:nvPicPr>
          <p:cNvPr id="27650" name="Picture 2" descr="https://zimamagazine.com/wp-content/uploads/2020/04/shutterstock_786388249-1320x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2852936"/>
            <a:ext cx="583264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 типов семейного воспитания,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провоцирующие негативные проявления характера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 А.Е.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Личко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6. </a:t>
            </a:r>
            <a:r>
              <a:rPr lang="ru-RU" sz="2000" b="1" dirty="0" smtClean="0">
                <a:solidFill>
                  <a:srgbClr val="002060"/>
                </a:solidFill>
              </a:rPr>
              <a:t>Повышенная моральная ответственность </a:t>
            </a:r>
            <a:r>
              <a:rPr lang="ru-RU" sz="2000" dirty="0" smtClean="0">
                <a:solidFill>
                  <a:srgbClr val="002060"/>
                </a:solidFill>
              </a:rPr>
              <a:t>– ребенку прививается чувство долга, ответственности за благополучие своей семьи, что ему совершенно не по возрасту. 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story-house.ru/wp-content/uploads/2017/01/%D0%A1%D0%BA%D1%80%D0%B8%D0%BD%D1%88%D0%BE%D1%82-27-01-2017-150130-768x5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68" y="2582511"/>
            <a:ext cx="5976664" cy="414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18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ДЕЗАДАПТИВНЫХ СХЕМ, КАК НАБОР ГЛУБИННЫХ УБЕЖДЕНИЙ ЧЕЛОВЕКА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" y="1268760"/>
            <a:ext cx="9036496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20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e6d8e408_0_2"/>
          <p:cNvSpPr txBox="1"/>
          <p:nvPr/>
        </p:nvSpPr>
        <p:spPr>
          <a:xfrm>
            <a:off x="6739826" y="1890794"/>
            <a:ext cx="1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6" name="AutoShape 8" descr="https://yandex-images.clstorage.net/IZ47Z2e35/0a0033bB6Whp/TQXWbJM93wwa33CIH1TbauhEVGj7hqVYNKMGCNCzNhnnr9aUmsNsarfICnqbLlo1FwGORSRFJypwfCsnUIlciUkhElii6EpYGwuUSG_Emp5ZkNRsikOF6UUWJvnAFqbckqkQM4jEar10qo04SaqvVJYAvdPVFRG8p6lrYlXLiGr8xUbP1H-8Dx0N8qhOVDpfWzQn_EhD5JjTl0bbh_dxOXX4MlIKNWvcJoiey6jJXMA0M76y8wcybXdr6lD2Wwhob3fV_WVebB6O7tGp_EYoXYulF674I4ZJANVlK9Y3YqlF-mFjafYKDyUIDGjIeY_AtzKsEME3Iz9lKKhgt1g5a79Ft8yUT12cPo-SuHw0OX0aBqa9W1L1ejLW5xlkpFMZBvhj8UvmiE1FeT046RgtgtWAblNgRlKPNCkbswQbuAk8tJUupT-__DydkRidlHnNOCYUHNtRFvgBhucrVvbiGTcbsvNaBnvdxVssKroaPaEXYzyDEjUC7xfbKRE3aiiL7Kbl3VUP3C3PXYPbnXbITEo1d19qA8bZEmblelYmUUs1-JLxijaJjUSoP4oZWa0g1EF_sJOkwow2CWpwF3s6qHynpu3Hfi2sfFyACcxXqtybNoY9iYO1aLFnt0jldDH7dMrw0OrHe91VyU3Yq8idkEYzjtCCRzBOVhmJI2e7OZp8hdUdJR-_v158gFrONZh-itYlnnnAByvQdQYIR4YgS1XZgxFqtKsu5cotWuoZDyNmYp7gk0ZA3KRZ-hLmORl7zKemTAcvjb0ff_Bo3SfonJrlZV77o4dIgRYEmuQHIzgH-bGgOMR4fzYpTbop214B5cBtQnO0Ir_mKDhxdzuoaA7kxl1GXT0_fP6ySdwHyn6a5XccWpAW63FEFWgUNgOploqSYIiWK423ug7qSyuOQrZQf3EQd2N9lwr4YxepujsOBbcshMwvnZ9f0dodRlttWgTkDumRt_jB9aT4c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2023-11-29_06-52-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1724620"/>
          </a:xfrm>
          <a:prstGeom prst="rect">
            <a:avLst/>
          </a:prstGeom>
        </p:spPr>
      </p:pic>
      <p:pic>
        <p:nvPicPr>
          <p:cNvPr id="57346" name="Picture 2" descr="https://i.ytimg.com/vi/fdRR5R5yzOA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56" y="2924944"/>
            <a:ext cx="2475855" cy="1409408"/>
          </a:xfrm>
          <a:prstGeom prst="rect">
            <a:avLst/>
          </a:prstGeom>
          <a:noFill/>
        </p:spPr>
      </p:pic>
      <p:pic>
        <p:nvPicPr>
          <p:cNvPr id="57348" name="Picture 4" descr="https://i.ytimg.com/vi/c0J8hdrd9qI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6526" y="2996952"/>
            <a:ext cx="2568844" cy="1408110"/>
          </a:xfrm>
          <a:prstGeom prst="rect">
            <a:avLst/>
          </a:prstGeom>
          <a:noFill/>
        </p:spPr>
      </p:pic>
      <p:pic>
        <p:nvPicPr>
          <p:cNvPr id="57352" name="Picture 8" descr="https://i.ytimg.com/vi/PQJ0qShmWZA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346" y="5157192"/>
            <a:ext cx="2418179" cy="1414090"/>
          </a:xfrm>
          <a:prstGeom prst="rect">
            <a:avLst/>
          </a:prstGeom>
          <a:noFill/>
        </p:spPr>
      </p:pic>
      <p:pic>
        <p:nvPicPr>
          <p:cNvPr id="57354" name="Picture 10" descr="https://i.ytimg.com/vi/dZc5AiM49jk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157192"/>
            <a:ext cx="2562386" cy="1373078"/>
          </a:xfrm>
          <a:prstGeom prst="rect">
            <a:avLst/>
          </a:prstGeom>
          <a:noFill/>
        </p:spPr>
      </p:pic>
      <p:pic>
        <p:nvPicPr>
          <p:cNvPr id="57356" name="Picture 12" descr="https://i.ytimg.com/vi/LrerPTXPYdI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881" y="5157192"/>
            <a:ext cx="2541721" cy="1460584"/>
          </a:xfrm>
          <a:prstGeom prst="rect">
            <a:avLst/>
          </a:prstGeom>
          <a:noFill/>
        </p:spPr>
      </p:pic>
      <p:pic>
        <p:nvPicPr>
          <p:cNvPr id="57358" name="Picture 14" descr="https://i.ytimg.com/vi/e3oTnBtZtks/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996952"/>
            <a:ext cx="2553345" cy="1406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e6d8e408_0_2"/>
          <p:cNvSpPr txBox="1"/>
          <p:nvPr/>
        </p:nvSpPr>
        <p:spPr>
          <a:xfrm>
            <a:off x="6739826" y="1890794"/>
            <a:ext cx="1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95;p1"/>
          <p:cNvGrpSpPr/>
          <p:nvPr/>
        </p:nvGrpSpPr>
        <p:grpSpPr>
          <a:xfrm>
            <a:off x="3923928" y="620688"/>
            <a:ext cx="4157341" cy="4905220"/>
            <a:chOff x="726493" y="4338781"/>
            <a:chExt cx="5543121" cy="4905220"/>
          </a:xfrm>
        </p:grpSpPr>
        <p:sp>
          <p:nvSpPr>
            <p:cNvPr id="5" name="Google Shape;96;p1"/>
            <p:cNvSpPr txBox="1"/>
            <p:nvPr/>
          </p:nvSpPr>
          <p:spPr>
            <a:xfrm>
              <a:off x="726493" y="4338781"/>
              <a:ext cx="489654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Кныш Олег Юрьевич</a:t>
              </a:r>
              <a:endParaRPr sz="2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7;p1"/>
            <p:cNvSpPr txBox="1"/>
            <p:nvPr/>
          </p:nvSpPr>
          <p:spPr>
            <a:xfrm>
              <a:off x="918514" y="4842837"/>
              <a:ext cx="5351100" cy="4401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клинический, кризисный, детский психолог,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мастер НЛП, гипнолог, </a:t>
              </a:r>
              <a:r>
                <a:rPr lang="ru-RU" sz="2000" b="0" i="0" u="none" strike="noStrike" cap="none" dirty="0" err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коуч</a:t>
              </a:r>
              <a:endParaRPr lang="ru-RU" sz="2000" b="0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20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2000" b="0" i="0" u="sng" strike="noStrike" cap="none" dirty="0" err="1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msc.knysh@gmail.com</a:t>
              </a:r>
              <a:endParaRPr lang="ru-RU" sz="2000" b="0" i="0" u="sng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0" u="sng" strike="noStrike" cap="none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2000" b="0" i="0" u="sng" strike="noStrike" cap="none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2000" b="0" i="0" u="sng" strike="noStrike" cap="none" dirty="0" smtClean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+79099680315</a:t>
              </a:r>
              <a:endParaRPr lang="en-US" sz="2000" b="0" i="0" u="sng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2000" b="0" i="0" u="sng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r>
                <a:rPr lang="en-US" sz="2000" u="sng" dirty="0" smtClean="0">
                  <a:solidFill>
                    <a:srgbClr val="3F3F3F"/>
                  </a:solidFill>
                  <a:hlinkClick r:id="rId4"/>
                </a:rPr>
                <a:t>youtube.com/@KNYSH_PSY</a:t>
              </a:r>
              <a:endParaRPr lang="en-US" sz="2000" u="sng" dirty="0" smtClean="0">
                <a:solidFill>
                  <a:srgbClr val="3F3F3F"/>
                </a:solidFill>
              </a:endParaRPr>
            </a:p>
            <a:p>
              <a:pPr lvl="0"/>
              <a:endParaRPr lang="ru-RU" sz="2000" u="sng" dirty="0" smtClean="0">
                <a:solidFill>
                  <a:srgbClr val="3F3F3F"/>
                </a:solidFill>
              </a:endParaRPr>
            </a:p>
            <a:p>
              <a:pPr lvl="0"/>
              <a:r>
                <a:rPr lang="en-US" sz="2000" dirty="0" err="1" smtClean="0">
                  <a:solidFill>
                    <a:srgbClr val="3F3F3F"/>
                  </a:solidFill>
                </a:rPr>
                <a:t>t.me</a:t>
              </a:r>
              <a:r>
                <a:rPr lang="en-US" sz="2000" dirty="0" smtClean="0">
                  <a:solidFill>
                    <a:srgbClr val="3F3F3F"/>
                  </a:solidFill>
                </a:rPr>
                <a:t>/</a:t>
              </a:r>
              <a:r>
                <a:rPr lang="en-US" sz="2000" dirty="0" err="1" smtClean="0">
                  <a:solidFill>
                    <a:srgbClr val="3F3F3F"/>
                  </a:solidFill>
                </a:rPr>
                <a:t>Oleg_Knysh_Psy</a:t>
              </a:r>
              <a:endParaRPr lang="en-US" sz="2000" dirty="0" smtClean="0">
                <a:solidFill>
                  <a:srgbClr val="3F3F3F"/>
                </a:solidFill>
              </a:endParaRPr>
            </a:p>
            <a:p>
              <a:pPr lvl="0"/>
              <a:endParaRPr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r>
                <a:rPr lang="ru-RU" sz="2000" dirty="0" smtClean="0">
                  <a:solidFill>
                    <a:srgbClr val="3F3F3F"/>
                  </a:solidFill>
                </a:rPr>
                <a:t> </a:t>
              </a:r>
              <a:r>
                <a:rPr lang="en-US" sz="2000" dirty="0" smtClean="0">
                  <a:solidFill>
                    <a:srgbClr val="3F3F3F"/>
                  </a:solidFill>
                </a:rPr>
                <a:t>vk.com/</a:t>
              </a:r>
              <a:r>
                <a:rPr lang="en-US" sz="2000" dirty="0" err="1" smtClean="0">
                  <a:solidFill>
                    <a:srgbClr val="3F3F3F"/>
                  </a:solidFill>
                </a:rPr>
                <a:t>knysh_oleg</a:t>
              </a:r>
              <a:endParaRPr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Google Shape;99;p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0745" y="1782305"/>
            <a:ext cx="2117039" cy="215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mbdou77.edummr.ru/wp-content/uploads/2019/07/vk-logo-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399" y="4797151"/>
            <a:ext cx="466937" cy="487771"/>
          </a:xfrm>
          <a:prstGeom prst="rect">
            <a:avLst/>
          </a:prstGeom>
          <a:noFill/>
        </p:spPr>
      </p:pic>
      <p:sp>
        <p:nvSpPr>
          <p:cNvPr id="7176" name="AutoShape 8" descr="https://yandex-images.clstorage.net/IZ47Z2e35/0a0033bB6Whp/TQXWbJM93wwa33CIH1TbauhEVGj7hqVYNKMGCNCzNhnnr9aUmsNsarfICnqbLlo1FwGORSRFJypwfCsnUIlciUkhElii6EpYGwuUSG_Emp5ZkNRsikOF6UUWJvnAFqbckqkQM4jEar10qo04SaqvVJYAvdPVFRG8p6lrYlXLiGr8xUbP1H-8Dx0N8qhOVDpfWzQn_EhD5JjTl0bbh_dxOXX4MlIKNWvcJoiey6jJXMA0M76y8wcybXdr6lD2Wwhob3fV_WVebB6O7tGp_EYoXYulF674I4ZJANVlK9Y3YqlF-mFjafYKDyUIDGjIeY_AtzKsEME3Iz9lKKhgt1g5a79Ft8yUT12cPo-SuHw0OX0aBqa9W1L1ejLW5xlkpFMZBvhj8UvmiE1FeT046RgtgtWAblNgRlKPNCkbswQbuAk8tJUupT-__DydkRidlHnNOCYUHNtRFvgBhucrVvbiGTcbsvNaBnvdxVssKroaPaEXYzyDEjUC7xfbKRE3aiiL7Kbl3VUP3C3PXYPbnXbITEo1d19qA8bZEmblelYmUUs1-JLxijaJjUSoP4oZWa0g1EF_sJOkwow2CWpwF3s6qHynpu3Hfi2sfFyACcxXqtybNoY9iYO1aLFnt0jldDH7dMrw0OrHe91VyU3Yq8idkEYzjtCCRzBOVhmJI2e7OZp8hdUdJR-_v158gFrONZh-itYlnnnAByvQdQYIR4YgS1XZgxFqtKsu5cotWuoZDyNmYp7gk0ZA3KRZ-hLmORl7zKemTAcvjb0ff_Bo3SfonJrlZV77o4dIgRYEmuQHIzgH-bGgOMR4fzYpTbop214B5cBtQnO0Ir_mKDhxdzuoaA7kxl1GXT0_fP6ySdwHyn6a5XccWpAW63FEFWgUNgOploqSYIiWK423ug7qSyuOQrZQf3EQd2N9lwr4YxepujsOBbcshMwvnZ9f0dodRlttWgTkDumRt_jB9aT4c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https://avatars.mds.yandex.net/i?id=9b88b39e75d04a438af684d5969feb18c6844994-9231706-images-thumbs&amp;ref=rim&amp;n=33&amp;w=400&amp;h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1655" y="4077072"/>
            <a:ext cx="710985" cy="585980"/>
          </a:xfrm>
          <a:prstGeom prst="rect">
            <a:avLst/>
          </a:prstGeom>
          <a:noFill/>
        </p:spPr>
      </p:pic>
      <p:pic>
        <p:nvPicPr>
          <p:cNvPr id="7188" name="Picture 20" descr="https://avatars.mds.yandex.net/i?id=60d8df6f2ff668b44e8e219bd082b1548f7909cb-9729437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8270" y="2852935"/>
            <a:ext cx="589186" cy="515283"/>
          </a:xfrm>
          <a:prstGeom prst="rect">
            <a:avLst/>
          </a:prstGeom>
          <a:noFill/>
        </p:spPr>
      </p:pic>
      <p:pic>
        <p:nvPicPr>
          <p:cNvPr id="7190" name="Picture 22" descr="https://i.ytimg.com/vi/UFUyNT3TM40/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1339" y="3518043"/>
            <a:ext cx="599363" cy="449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4898"/>
            <a:ext cx="7886700" cy="104579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«…ЭТО ТО, ИЗ ЧЕГО СДЕЛАНЫ ЛЮДИ»</a:t>
            </a:r>
            <a:b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 Эллис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88760" y="1210557"/>
          <a:ext cx="4526279" cy="551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https://ic.pics.livejournal.com/f4yweb/31710988/11860/11860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060848"/>
            <a:ext cx="29523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ПРАВИЛЬНЫЙ  РЕБЁНОК</a:t>
            </a:r>
            <a:endParaRPr lang="ru-RU" alt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5362" name="Picture 2" descr="https://i.pinimg.com/originals/27/30/34/273034c23856319d54d25598ab5e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26" y="1340768"/>
            <a:ext cx="7777349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ПСИХИКА РЕБЕНКА и ОСОБЕННОСТИ ВОСПИТАНИЯ</a:t>
            </a: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082" name="AutoShape 10" descr="https://buroperevodov.su/800/600/https/www.cicicocuk.com/wp-content/uploads/2020/04/shutterstock_588075287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https://yandex-images.clstorage.net/eP4pT9198/220160v_/y6HRwes3mqhfoXsRdYcrY4g3LZojBsBJxs-mzNGQiv7s-caIn1glLg0Ixa0kiHXBKRqZN6bnkCgD__myEl56bg4wkbWv8y65mvRfcBDHq1PYFvhOEhcF6YMeAukUdL8bbBmTm0y_txkr77MPo7_CcIx77QagAeQdFbnN9ieszUh7gNEQKmSaj53jyzcGB-kTuDXK25EElDmjr6XIhCeIORssxmn9n1XqS30BfyLtk8JMzo0lYOMgLQU5naeXviw6W3BQ8Bl2yt7Nk0jkxERr0WlHylpid3Xpwcx3G0YXKzoqvuXoH78HGBruUF_Cj6EBL_6eFUNRAW8XmhynNjwcOAogIZIJtij-DaMoF8Ul22F7dbkYkMVEmEC9hOlWBKh464zWSm59hcvYfWKfwI0BkH09HbUBMkLsxeoPt4Q-Lbvp4GBy-1ZInI4D-0eE1ArSiDTrSlJ3BovCvEQZdda7u8jdBavtP1ape30RDBCv8ZJsXy8lMxGCPSSrD2Ulzj9YORLxANvF-h7PQdqFhbYZ8QoF66uixWcpkA1FCRb364kq3eYZr96laDsvMmyw3AMTP82theKCgS8XmcyEND59GyvBg1BIVKqvLkApFLaUqyDo5wtIE8XGqzA9R4ukJJrJqq5USY8fh6najxG9YS8Ccl6sHsWhsXCN9Mp-pSdu7ckYgeDT-Gb6PHzgKHcGdinxWWS5iBMHN7miX4brRTdZixk8lPoNvoWpuPxBvFDuAbBMXFynQ1CCPGbILne0LJ07KsOhsrm0eswdUdiExwYagGnmaNnRF2eLMa60mabHKkoITDeLH12UmAq9EUyRDHOjnf-u9YOCwp5Fiy-1FF3dmfuBE8CL5_s-juEpd6WEWWBrxZtYI7SmKlGP9ko0VSn5Wk40Gd0fZYsaXaM-oN5AAU7-LSWTU5ENhkitdQVu_VpogOKAm0W6DE7zamWkpYniS2Xp69F3tGuRXDQrZJW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i.pinimg.com/originals/46/25/02/4625027dcaafd0c9ef4894f76cf0f7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196752"/>
            <a:ext cx="6696744" cy="541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ПСИХИКА РЕБЕНКА и ПИЩЕВОЕ ПОВЕДЕНИЕ</a:t>
            </a: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082" name="AutoShape 10" descr="https://buroperevodov.su/800/600/https/www.cicicocuk.com/wp-content/uploads/2020/04/shutterstock_588075287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https://yandex-images.clstorage.net/eP4pT9198/220160v_/y6HRwes3mqhfoXsRdYcrY4g3LZojBsBJxs-mzNGQiv7s-caIn1glLg0Ixa0kiHXBKRqZN6bnkCgD__myEl56bg4wkbWv8y65mvRfcBDHq1PYFvhOEhcF6YMeAukUdL8bbBmTm0y_txkr77MPo7_CcIx77QagAeQdFbnN9ieszUh7gNEQKmSaj53jyzcGB-kTuDXK25EElDmjr6XIhCeIORssxmn9n1XqS30BfyLtk8JMzo0lYOMgLQU5naeXviw6W3BQ8Bl2yt7Nk0jkxERr0WlHylpid3Xpwcx3G0YXKzoqvuXoH78HGBruUF_Cj6EBL_6eFUNRAW8XmhynNjwcOAogIZIJtij-DaMoF8Ul22F7dbkYkMVEmEC9hOlWBKh464zWSm59hcvYfWKfwI0BkH09HbUBMkLsxeoPt4Q-Lbvp4GBy-1ZInI4D-0eE1ArSiDTrSlJ3BovCvEQZdda7u8jdBavtP1ape30RDBCv8ZJsXy8lMxGCPSSrD2Ulzj9YORLxANvF-h7PQdqFhbYZ8QoF66uixWcpkA1FCRb364kq3eYZr96laDsvMmyw3AMTP82theKCgS8XmcyEND59GyvBg1BIVKqvLkApFLaUqyDo5wtIE8XGqzA9R4ukJJrJqq5USY8fh6najxG9YS8Ccl6sHsWhsXCN9Mp-pSdu7ckYgeDT-Gb6PHzgKHcGdinxWWS5iBMHN7miX4brRTdZixk8lPoNvoWpuPxBvFDuAbBMXFynQ1CCPGbILne0LJ07KsOhsrm0eswdUdiExwYagGnmaNnRF2eLMa60mabHKkoITDeLH12UmAq9EUyRDHOjnf-u9YOCwp5Fiy-1FF3dmfuBE8CL5_s-juEpd6WEWWBrxZtYI7SmKlGP9ko0VSn5Wk40Gd0fZYsaXaM-oN5AAU7-LSWTU5ENhkitdQVu_VpogOKAm0W6DE7zamWkpYniS2Xp69F3tGuRXDQrZJW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opora-clinica.ru/upload/medialibrary/e18/vw1zqxnm4xmr1lisixxcke155oxqzhs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517207" cy="294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s://4baby-shop.ru/wp-content/uploads/e/a/3/ea35353bec33b9cf26e1c04ce04c965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441411" cy="2950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s://kidsbebus.ru/wp-content/uploads/3/9/9/399ed1114b30ecf31bca6c137d071b7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434435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4" name="Picture 8" descr="https://alfagym.ru/wp-content/uploads/0/0/8/0086931bd0ce496cc6e9b3aaef6f8c6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144516" cy="276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ПСИХИКА РЕБЕНКА и ОСОБЕННОСТИ ВОСПИТАНИЯ</a:t>
            </a:r>
          </a:p>
        </p:txBody>
      </p:sp>
      <p:sp>
        <p:nvSpPr>
          <p:cNvPr id="44034" name="AutoShape 2" descr="Отображается файл &quot;FB_IMG_146463538120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3074" name="Picture 2" descr="https://mir-logiki.ru/wp-content/uploads/7/0/5/705a533a9f06b9544279154dece3bb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680520" cy="278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mtdata.ru/u2/photo709E/2075172731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304634" cy="286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xn--80aakeqfhfoqvpv.xn--p1ai/blog/wp-content/uploads/2018/03/izbalovannye-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88161"/>
            <a:ext cx="4536504" cy="286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2" name="AutoShape 10" descr="https://buroperevodov.su/800/600/https/www.cicicocuk.com/wp-content/uploads/2020/04/shutterstock_588075287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https://yandex-images.clstorage.net/eP4pT9198/220160v_/y6HRwes3mqhfoXsRdYcrY4g3LZojBsBJxs-mzNGQiv7s-caIn1glLg0Ixa0kiHXBKRqZN6bnkCgD__myEl56bg4wkbWv8y65mvRfcBDHq1PYFvhOEhcF6YMeAukUdL8bbBmTm0y_txkr77MPo7_CcIx77QagAeQdFbnN9ieszUh7gNEQKmSaj53jyzcGB-kTuDXK25EElDmjr6XIhCeIORssxmn9n1XqS30BfyLtk8JMzo0lYOMgLQU5naeXviw6W3BQ8Bl2yt7Nk0jkxERr0WlHylpid3Xpwcx3G0YXKzoqvuXoH78HGBruUF_Cj6EBL_6eFUNRAW8XmhynNjwcOAogIZIJtij-DaMoF8Ul22F7dbkYkMVEmEC9hOlWBKh464zWSm59hcvYfWKfwI0BkH09HbUBMkLsxeoPt4Q-Lbvp4GBy-1ZInI4D-0eE1ArSiDTrSlJ3BovCvEQZdda7u8jdBavtP1ape30RDBCv8ZJsXy8lMxGCPSSrD2Ulzj9YORLxANvF-h7PQdqFhbYZ8QoF66uixWcpkA1FCRb364kq3eYZr96laDsvMmyw3AMTP82theKCgS8XmcyEND59GyvBg1BIVKqvLkApFLaUqyDo5wtIE8XGqzA9R4ukJJrJqq5USY8fh6najxG9YS8Ccl6sHsWhsXCN9Mp-pSdu7ckYgeDT-Gb6PHzgKHcGdinxWWS5iBMHN7miX4brRTdZixk8lPoNvoWpuPxBvFDuAbBMXFynQ1CCPGbILne0LJ07KsOhsrm0eswdUdiExwYagGnmaNnRF2eLMa60mabHKkoITDeLH12UmAq9EUyRDHOjnf-u9YOCwp5Fiy-1FF3dmfuBE8CL5_s-juEpd6WEWWBrxZtYI7SmKlGP9ko0VSn5Wk40Gd0fZYsaXaM-oN5AAU7-LSWTU5ENhkitdQVu_VpogOKAm0W6DE7zamWkpYniS2Xp69F3tGuRXDQrZJWK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s://detkisuper.ru/wp-content/uploads/d/0/5/d052f134d44174d000f27f7658ca979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176464" cy="2795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85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8715436" cy="7397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УСТАНОВКИ ПОЗИТИВНОГО ОБРАЗА «Я»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Я — защищенный, находящийся в безопасности, благополучный, здоровый, «бессмертный».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Я — самостоятельный, независимый, свободный, в чем-то превосходящий всех остальных.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Я — умный, знающий, компетентный, контролирующий ситуацию.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Я — красивый, принимаемый, любимый, «неотразимый».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3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DD244-DB74-E3FD-92FC-041FE9C7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D13E313-DD73-B394-85BD-47D363EF6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24370" y="304270"/>
            <a:ext cx="829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C00000"/>
                </a:solidFill>
              </a:rPr>
              <a:t>Немного статистики психосоматических расстройств</a:t>
            </a:r>
          </a:p>
          <a:p>
            <a:pPr algn="ctr" fontAlgn="base"/>
            <a:r>
              <a:rPr lang="ru-RU" sz="1200" dirty="0" smtClean="0">
                <a:solidFill>
                  <a:srgbClr val="C00000"/>
                </a:solidFill>
              </a:rPr>
              <a:t>(М. И. Дубровская, О. А. Варакина)</a:t>
            </a:r>
          </a:p>
          <a:p>
            <a:pPr algn="ctr" fontAlgn="base"/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418" y="6334780"/>
            <a:ext cx="8781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i="1" dirty="0" smtClean="0"/>
              <a:t>Антропов Ю. Ф., Шевченко Ю. С. Психосоматические расстройства и патологические привычные действия у детей и подростков // Издательство Института психотерапии, Издательство НГМА. 2001. 320 с.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484784"/>
            <a:ext cx="87694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Развитие функциональных </a:t>
            </a:r>
            <a:r>
              <a:rPr lang="ru-RU" sz="2000" b="1" dirty="0" err="1" smtClean="0">
                <a:solidFill>
                  <a:srgbClr val="002060"/>
                </a:solidFill>
              </a:rPr>
              <a:t>абдоминалгий</a:t>
            </a:r>
            <a:r>
              <a:rPr lang="ru-RU" sz="2000" b="1" dirty="0" smtClean="0">
                <a:solidFill>
                  <a:srgbClr val="002060"/>
                </a:solidFill>
              </a:rPr>
              <a:t> тесно связано с тревожностью и депрессией у матери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 типу случай–контроль изучался соматический и эмоциональный статус двух групп матерей, дети которых страдали функциональными </a:t>
            </a:r>
            <a:r>
              <a:rPr lang="ru-RU" sz="2000" dirty="0" err="1" smtClean="0">
                <a:solidFill>
                  <a:srgbClr val="002060"/>
                </a:solidFill>
              </a:rPr>
              <a:t>абдоминалгиями</a:t>
            </a:r>
            <a:r>
              <a:rPr lang="ru-RU" sz="2000" dirty="0" smtClean="0">
                <a:solidFill>
                  <a:srgbClr val="002060"/>
                </a:solidFill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</a:rPr>
              <a:t>n</a:t>
            </a:r>
            <a:r>
              <a:rPr lang="ru-RU" sz="2000" dirty="0" smtClean="0">
                <a:solidFill>
                  <a:srgbClr val="002060"/>
                </a:solidFill>
              </a:rPr>
              <a:t> = 59) и дети которых были здоровы (</a:t>
            </a:r>
            <a:r>
              <a:rPr lang="ru-RU" sz="2000" dirty="0" err="1" smtClean="0">
                <a:solidFill>
                  <a:srgbClr val="002060"/>
                </a:solidFill>
              </a:rPr>
              <a:t>n</a:t>
            </a:r>
            <a:r>
              <a:rPr lang="ru-RU" sz="2000" dirty="0" smtClean="0">
                <a:solidFill>
                  <a:srgbClr val="002060"/>
                </a:solidFill>
              </a:rPr>
              <a:t> = 76).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Возраст детей составил 8–15 лет.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Среди матерей, дети которых страдали функциональными </a:t>
            </a:r>
            <a:r>
              <a:rPr lang="ru-RU" sz="2000" dirty="0" err="1" smtClean="0">
                <a:solidFill>
                  <a:srgbClr val="002060"/>
                </a:solidFill>
              </a:rPr>
              <a:t>абдоминалгиями</a:t>
            </a:r>
            <a:r>
              <a:rPr lang="ru-RU" sz="2000" dirty="0" smtClean="0">
                <a:solidFill>
                  <a:srgbClr val="002060"/>
                </a:solidFill>
              </a:rPr>
              <a:t>, мигрень встречалась в</a:t>
            </a:r>
            <a:r>
              <a:rPr lang="ru-RU" sz="2000" b="1" dirty="0" smtClean="0">
                <a:solidFill>
                  <a:srgbClr val="002060"/>
                </a:solidFill>
              </a:rPr>
              <a:t> 2,4 </a:t>
            </a:r>
            <a:r>
              <a:rPr lang="ru-RU" sz="2000" dirty="0" smtClean="0">
                <a:solidFill>
                  <a:srgbClr val="002060"/>
                </a:solidFill>
              </a:rPr>
              <a:t>раза чаще, СРК в </a:t>
            </a:r>
            <a:r>
              <a:rPr lang="ru-RU" sz="2000" b="1" dirty="0" smtClean="0">
                <a:solidFill>
                  <a:srgbClr val="002060"/>
                </a:solidFill>
              </a:rPr>
              <a:t>3,9</a:t>
            </a:r>
            <a:r>
              <a:rPr lang="ru-RU" sz="2000" dirty="0" smtClean="0">
                <a:solidFill>
                  <a:srgbClr val="002060"/>
                </a:solidFill>
              </a:rPr>
              <a:t> раза чаще, тревога в </a:t>
            </a:r>
            <a:r>
              <a:rPr lang="ru-RU" sz="2000" b="1" dirty="0" smtClean="0">
                <a:solidFill>
                  <a:srgbClr val="002060"/>
                </a:solidFill>
              </a:rPr>
              <a:t>4,8</a:t>
            </a:r>
            <a:r>
              <a:rPr lang="ru-RU" sz="2000" dirty="0" smtClean="0">
                <a:solidFill>
                  <a:srgbClr val="002060"/>
                </a:solidFill>
              </a:rPr>
              <a:t> раза чаще, депрессия в </a:t>
            </a:r>
            <a:r>
              <a:rPr lang="ru-RU" sz="2000" b="1" dirty="0" smtClean="0">
                <a:solidFill>
                  <a:srgbClr val="002060"/>
                </a:solidFill>
              </a:rPr>
              <a:t>4,9</a:t>
            </a:r>
            <a:r>
              <a:rPr lang="ru-RU" sz="2000" dirty="0" smtClean="0">
                <a:solidFill>
                  <a:srgbClr val="002060"/>
                </a:solidFill>
              </a:rPr>
              <a:t> раза чаще, </a:t>
            </a:r>
            <a:r>
              <a:rPr lang="ru-RU" sz="2000" dirty="0" err="1" smtClean="0">
                <a:solidFill>
                  <a:srgbClr val="002060"/>
                </a:solidFill>
              </a:rPr>
              <a:t>соматоформные</a:t>
            </a:r>
            <a:r>
              <a:rPr lang="ru-RU" sz="2000" dirty="0" smtClean="0">
                <a:solidFill>
                  <a:srgbClr val="002060"/>
                </a:solidFill>
              </a:rPr>
              <a:t> расстройства в </a:t>
            </a:r>
            <a:r>
              <a:rPr lang="ru-RU" sz="2000" b="1" dirty="0" smtClean="0">
                <a:solidFill>
                  <a:srgbClr val="002060"/>
                </a:solidFill>
              </a:rPr>
              <a:t>16,1</a:t>
            </a:r>
            <a:r>
              <a:rPr lang="ru-RU" sz="2000" dirty="0" smtClean="0">
                <a:solidFill>
                  <a:srgbClr val="002060"/>
                </a:solidFill>
              </a:rPr>
              <a:t> раза чаще, чем у матерей, дети которых были здоровы.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Если мать страдает тревожностью и депрессией, то вероятность наличия  функциональных </a:t>
            </a:r>
            <a:r>
              <a:rPr lang="ru-RU" sz="2000" b="1" dirty="0" err="1" smtClean="0">
                <a:solidFill>
                  <a:srgbClr val="002060"/>
                </a:solidFill>
              </a:rPr>
              <a:t>абдоминалгий</a:t>
            </a:r>
            <a:r>
              <a:rPr lang="ru-RU" sz="2000" b="1" dirty="0" smtClean="0">
                <a:solidFill>
                  <a:srgbClr val="002060"/>
                </a:solidFill>
              </a:rPr>
              <a:t> у ее ребенка возрастает в 6,1 раза.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5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DD244-DB74-E3FD-92FC-041FE9C7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D13E313-DD73-B394-85BD-47D363EF6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24370" y="304270"/>
            <a:ext cx="8295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C00000"/>
                </a:solidFill>
              </a:rPr>
              <a:t>«Биопсихосоциальная модель </a:t>
            </a:r>
          </a:p>
          <a:p>
            <a:pPr algn="ctr" fontAlgn="base"/>
            <a:r>
              <a:rPr lang="ru-RU" sz="2800" b="1" dirty="0" smtClean="0">
                <a:solidFill>
                  <a:srgbClr val="C00000"/>
                </a:solidFill>
              </a:rPr>
              <a:t>функциональных пищеварительных расстройств» </a:t>
            </a:r>
          </a:p>
          <a:p>
            <a:pPr algn="ctr" fontAlgn="base"/>
            <a:r>
              <a:rPr lang="ru-RU" sz="1600" dirty="0" smtClean="0"/>
              <a:t>материалы Римских критериев </a:t>
            </a:r>
            <a:r>
              <a:rPr lang="en-US" sz="1600" dirty="0" smtClean="0"/>
              <a:t>IV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Lechacshij_vrach_024_(1122).gif"/>
          <p:cNvPicPr>
            <a:picLocks noChangeAspect="1"/>
          </p:cNvPicPr>
          <p:nvPr/>
        </p:nvPicPr>
        <p:blipFill>
          <a:blip r:embed="rId3" cstate="print"/>
          <a:srcRect b="9395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358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432</Words>
  <Application>Microsoft Office PowerPoint</Application>
  <PresentationFormat>Экран (4:3)</PresentationFormat>
  <Paragraphs>61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ПСИХОЛОГИЧЕСКАЯ  РОЛЬ СЕМЬИ  В ВОЗНИКНОВЕНИИ  И РАЗВИТИИ РПП </vt:lpstr>
      <vt:lpstr>«…ЭТО ТО, ИЗ ЧЕГО СДЕЛАНЫ ЛЮДИ»                                                       А. Эллис</vt:lpstr>
      <vt:lpstr>ПРАВИЛЬНЫЙ  РЕБЁНОК</vt:lpstr>
      <vt:lpstr>ПСИХИКА РЕБЕНКА и ОСОБЕННОСТИ ВОСПИТАНИЯ</vt:lpstr>
      <vt:lpstr>ПСИХИКА РЕБЕНКА и ПИЩЕВОЕ ПОВЕДЕНИЕ</vt:lpstr>
      <vt:lpstr>ПСИХИКА РЕБЕНКА и ОСОБЕННОСТИ ВОСПИТАНИЯ</vt:lpstr>
      <vt:lpstr>УСТАНОВКИ ПОЗИТИВНОГО ОБРАЗА «Я»</vt:lpstr>
      <vt:lpstr>Слайд 8</vt:lpstr>
      <vt:lpstr>Слайд 9</vt:lpstr>
      <vt:lpstr>шесть типов семейного воспитания,  провоцирующие негативные проявления характера  (по А.Е. Личко)</vt:lpstr>
      <vt:lpstr>шесть типов семейного воспитания,  провоцирующие негативные проявления характера  (по А.Е. Личко)</vt:lpstr>
      <vt:lpstr>шесть типов семейного воспитания,  провоцирующие негативные проявления характера  (по А.Е. Личко)</vt:lpstr>
      <vt:lpstr>шесть типов семейного воспитания,  провоцирующие негативные проявления характера  (по А.Е. Личко)</vt:lpstr>
      <vt:lpstr>шесть типов семейного воспитания,  провоцирующие негативные проявления характера  (по А.Е. Личко)</vt:lpstr>
      <vt:lpstr>шесть типов семейного воспитания,  провоцирующие негативные проявления характера  (по А.Е. Личко)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ФАКТОРЫ НАРУШЕНИЯ  ПИЩЕВОГО ПОВЕДЕНИЯ</dc:title>
  <dc:creator>knysh</dc:creator>
  <cp:lastModifiedBy>knysh</cp:lastModifiedBy>
  <cp:revision>31</cp:revision>
  <dcterms:created xsi:type="dcterms:W3CDTF">2023-10-26T16:07:32Z</dcterms:created>
  <dcterms:modified xsi:type="dcterms:W3CDTF">2023-12-02T05:52:01Z</dcterms:modified>
</cp:coreProperties>
</file>